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DM Sans" pitchFamily="2" charset="0"/>
      <p:regular r:id="rId20"/>
      <p:bold r:id="rId21"/>
      <p:italic r:id="rId22"/>
      <p:boldItalic r:id="rId23"/>
    </p:embeddedFont>
    <p:embeddedFont>
      <p:font typeface="Libre Baskerville" panose="02000000000000000000" pitchFamily="2" charset="0"/>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OzWZ8XZds6dvLblcE0z1L9LQz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59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 name="Google Shape;60;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61" name="Google Shape;61;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87" name="Google Shape;387;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45" name="Google Shape;445;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79" name="Google Shape;479;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12</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6" name="Google Shape;50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5" name="Google Shape;85;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11" name="Google Shape;11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32" name="Google Shape;13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57" name="Google Shape;157;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13" name="Google Shape;213;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 name="Google Shape;27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15" name="Google Shape;31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43" name="Google Shape;343;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6"/>
        <p:cNvGrpSpPr/>
        <p:nvPr/>
      </p:nvGrpSpPr>
      <p:grpSpPr>
        <a:xfrm>
          <a:off x="0" y="0"/>
          <a:ext cx="0" cy="0"/>
          <a:chOff x="0" y="0"/>
          <a:chExt cx="0" cy="0"/>
        </a:xfrm>
      </p:grpSpPr>
      <p:pic>
        <p:nvPicPr>
          <p:cNvPr id="7" name="Google Shape;7;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2"/>
        <p:cNvGrpSpPr/>
        <p:nvPr/>
      </p:nvGrpSpPr>
      <p:grpSpPr>
        <a:xfrm>
          <a:off x="0" y="0"/>
          <a:ext cx="0" cy="0"/>
          <a:chOff x="0" y="0"/>
          <a:chExt cx="0" cy="0"/>
        </a:xfrm>
      </p:grpSpPr>
      <p:pic>
        <p:nvPicPr>
          <p:cNvPr id="43" name="Google Shape;43;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4"/>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bg>
      <p:bgPr>
        <a:solidFill>
          <a:srgbClr val="000000"/>
        </a:solidFill>
        <a:effectLst/>
      </p:bgPr>
    </p:bg>
    <p:spTree>
      <p:nvGrpSpPr>
        <p:cNvPr id="1" name="Shape 46"/>
        <p:cNvGrpSpPr/>
        <p:nvPr/>
      </p:nvGrpSpPr>
      <p:grpSpPr>
        <a:xfrm>
          <a:off x="0" y="0"/>
          <a:ext cx="0" cy="0"/>
          <a:chOff x="0" y="0"/>
          <a:chExt cx="0" cy="0"/>
        </a:xfrm>
      </p:grpSpPr>
      <p:pic>
        <p:nvPicPr>
          <p:cNvPr id="47" name="Google Shape;47;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2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bg>
      <p:bgPr>
        <a:solidFill>
          <a:srgbClr val="000000"/>
        </a:solidFill>
        <a:effectLst/>
      </p:bgPr>
    </p:bg>
    <p:spTree>
      <p:nvGrpSpPr>
        <p:cNvPr id="1" name="Shape 50"/>
        <p:cNvGrpSpPr/>
        <p:nvPr/>
      </p:nvGrpSpPr>
      <p:grpSpPr>
        <a:xfrm>
          <a:off x="0" y="0"/>
          <a:ext cx="0" cy="0"/>
          <a:chOff x="0" y="0"/>
          <a:chExt cx="0" cy="0"/>
        </a:xfrm>
      </p:grpSpPr>
      <p:pic>
        <p:nvPicPr>
          <p:cNvPr id="51" name="Google Shape;51;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2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bg>
      <p:bgPr>
        <a:solidFill>
          <a:srgbClr val="000000"/>
        </a:solidFill>
        <a:effectLst/>
      </p:bgPr>
    </p:bg>
    <p:spTree>
      <p:nvGrpSpPr>
        <p:cNvPr id="1" name="Shape 54"/>
        <p:cNvGrpSpPr/>
        <p:nvPr/>
      </p:nvGrpSpPr>
      <p:grpSpPr>
        <a:xfrm>
          <a:off x="0" y="0"/>
          <a:ext cx="0" cy="0"/>
          <a:chOff x="0" y="0"/>
          <a:chExt cx="0" cy="0"/>
        </a:xfrm>
      </p:grpSpPr>
      <p:pic>
        <p:nvPicPr>
          <p:cNvPr id="55" name="Google Shape;55;p2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2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2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0"/>
        <p:cNvGrpSpPr/>
        <p:nvPr/>
      </p:nvGrpSpPr>
      <p:grpSpPr>
        <a:xfrm>
          <a:off x="0" y="0"/>
          <a:ext cx="0" cy="0"/>
          <a:chOff x="0" y="0"/>
          <a:chExt cx="0" cy="0"/>
        </a:xfrm>
      </p:grpSpPr>
      <p:pic>
        <p:nvPicPr>
          <p:cNvPr id="11" name="Google Shape;11;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4"/>
        <p:cNvGrpSpPr/>
        <p:nvPr/>
      </p:nvGrpSpPr>
      <p:grpSpPr>
        <a:xfrm>
          <a:off x="0" y="0"/>
          <a:ext cx="0" cy="0"/>
          <a:chOff x="0" y="0"/>
          <a:chExt cx="0" cy="0"/>
        </a:xfrm>
      </p:grpSpPr>
      <p:pic>
        <p:nvPicPr>
          <p:cNvPr id="15" name="Google Shape;15;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8"/>
        <p:cNvGrpSpPr/>
        <p:nvPr/>
      </p:nvGrpSpPr>
      <p:grpSpPr>
        <a:xfrm>
          <a:off x="0" y="0"/>
          <a:ext cx="0" cy="0"/>
          <a:chOff x="0" y="0"/>
          <a:chExt cx="0" cy="0"/>
        </a:xfrm>
      </p:grpSpPr>
      <p:pic>
        <p:nvPicPr>
          <p:cNvPr id="19" name="Google Shape;19;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8"/>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pic>
        <p:nvPicPr>
          <p:cNvPr id="23" name="Google Shape;23;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9"/>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6"/>
        <p:cNvGrpSpPr/>
        <p:nvPr/>
      </p:nvGrpSpPr>
      <p:grpSpPr>
        <a:xfrm>
          <a:off x="0" y="0"/>
          <a:ext cx="0" cy="0"/>
          <a:chOff x="0" y="0"/>
          <a:chExt cx="0" cy="0"/>
        </a:xfrm>
      </p:grpSpPr>
      <p:pic>
        <p:nvPicPr>
          <p:cNvPr id="27" name="Google Shape;27;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20"/>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0"/>
        <p:cNvGrpSpPr/>
        <p:nvPr/>
      </p:nvGrpSpPr>
      <p:grpSpPr>
        <a:xfrm>
          <a:off x="0" y="0"/>
          <a:ext cx="0" cy="0"/>
          <a:chOff x="0" y="0"/>
          <a:chExt cx="0" cy="0"/>
        </a:xfrm>
      </p:grpSpPr>
      <p:pic>
        <p:nvPicPr>
          <p:cNvPr id="31" name="Google Shape;31;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21"/>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4"/>
        <p:cNvGrpSpPr/>
        <p:nvPr/>
      </p:nvGrpSpPr>
      <p:grpSpPr>
        <a:xfrm>
          <a:off x="0" y="0"/>
          <a:ext cx="0" cy="0"/>
          <a:chOff x="0" y="0"/>
          <a:chExt cx="0" cy="0"/>
        </a:xfrm>
      </p:grpSpPr>
      <p:pic>
        <p:nvPicPr>
          <p:cNvPr id="35" name="Google Shape;35;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22"/>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38"/>
        <p:cNvGrpSpPr/>
        <p:nvPr/>
      </p:nvGrpSpPr>
      <p:grpSpPr>
        <a:xfrm>
          <a:off x="0" y="0"/>
          <a:ext cx="0" cy="0"/>
          <a:chOff x="0" y="0"/>
          <a:chExt cx="0" cy="0"/>
        </a:xfrm>
      </p:grpSpPr>
      <p:pic>
        <p:nvPicPr>
          <p:cNvPr id="39" name="Google Shape;39;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3"/>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5.png"/><Relationship Id="rId7" Type="http://schemas.openxmlformats.org/officeDocument/2006/relationships/hyperlink" Target="https://github.com/Readerrss/Netflix-EDA"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linkedin.com/in/mitadru-karmakar-483274319/" TargetMode="External"/><Relationship Id="rId5" Type="http://schemas.openxmlformats.org/officeDocument/2006/relationships/hyperlink" Target="mailto:mitadru231001001117@technoindiacolkata.com" TargetMode="External"/><Relationship Id="rId4" Type="http://schemas.openxmlformats.org/officeDocument/2006/relationships/hyperlink" Target="https://netflix-database-eda.streamlit.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2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64" name="Google Shape;64;p1"/>
          <p:cNvSpPr/>
          <p:nvPr/>
        </p:nvSpPr>
        <p:spPr>
          <a:xfrm>
            <a:off x="6280190" y="903089"/>
            <a:ext cx="8063832"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5C4E3D"/>
              </a:buClr>
              <a:buSzPts val="3550"/>
              <a:buFont typeface="Libre Baskerville"/>
              <a:buNone/>
            </a:pPr>
            <a:r>
              <a:rPr lang="en-US" sz="3550" b="0" i="0" u="none" strike="noStrike" cap="none" dirty="0">
                <a:solidFill>
                  <a:srgbClr val="5C4E3D"/>
                </a:solidFill>
                <a:latin typeface="Libre Baskerville"/>
                <a:ea typeface="Libre Baskerville"/>
                <a:cs typeface="Libre Baskerville"/>
                <a:sym typeface="Libre Baskerville"/>
              </a:rPr>
              <a:t>Netflix EDA Dashboard</a:t>
            </a:r>
            <a:endParaRPr sz="3550" b="0" i="0" u="none" strike="noStrike" cap="none" dirty="0">
              <a:solidFill>
                <a:schemeClr val="dk1"/>
              </a:solidFill>
              <a:latin typeface="Calibri"/>
              <a:ea typeface="Calibri"/>
              <a:cs typeface="Calibri"/>
              <a:sym typeface="Calibri"/>
            </a:endParaRPr>
          </a:p>
        </p:txBody>
      </p:sp>
      <p:sp>
        <p:nvSpPr>
          <p:cNvPr id="65" name="Google Shape;65;p1"/>
          <p:cNvSpPr/>
          <p:nvPr/>
        </p:nvSpPr>
        <p:spPr>
          <a:xfrm>
            <a:off x="6280190" y="1742242"/>
            <a:ext cx="75564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54240"/>
              </a:buClr>
              <a:buSzPts val="1400"/>
              <a:buFont typeface="DM Sans"/>
              <a:buNone/>
            </a:pPr>
            <a:r>
              <a:rPr lang="en-US" sz="1400" b="0" i="0" u="none" strike="noStrike" cap="none">
                <a:solidFill>
                  <a:srgbClr val="454240"/>
                </a:solidFill>
                <a:latin typeface="DM Sans"/>
                <a:ea typeface="DM Sans"/>
                <a:cs typeface="DM Sans"/>
                <a:sym typeface="DM Sans"/>
              </a:rPr>
              <a:t>Interactive Exploratory Data Analysis: A Python &amp; Streamlit Implementation</a:t>
            </a:r>
            <a:endParaRPr sz="1400" b="0" i="0" u="none" strike="noStrike" cap="none">
              <a:solidFill>
                <a:schemeClr val="dk1"/>
              </a:solidFill>
              <a:latin typeface="Calibri"/>
              <a:ea typeface="Calibri"/>
              <a:cs typeface="Calibri"/>
              <a:sym typeface="Calibri"/>
            </a:endParaRPr>
          </a:p>
        </p:txBody>
      </p:sp>
      <p:sp>
        <p:nvSpPr>
          <p:cNvPr id="66" name="Google Shape;66;p1"/>
          <p:cNvSpPr/>
          <p:nvPr/>
        </p:nvSpPr>
        <p:spPr>
          <a:xfrm>
            <a:off x="6485096" y="2304693"/>
            <a:ext cx="7146608" cy="340162"/>
          </a:xfrm>
          <a:prstGeom prst="rect">
            <a:avLst/>
          </a:prstGeom>
          <a:noFill/>
          <a:ln>
            <a:noFill/>
          </a:ln>
        </p:spPr>
        <p:txBody>
          <a:bodyPr spcFirstLastPara="1" wrap="square" lIns="0" tIns="0" rIns="0" bIns="0" anchor="t" anchorCtr="0">
            <a:noAutofit/>
          </a:bodyPr>
          <a:lstStyle/>
          <a:p>
            <a:pPr marL="0" marR="0" lvl="0" indent="0" algn="ctr" rtl="0">
              <a:lnSpc>
                <a:spcPct val="126190"/>
              </a:lnSpc>
              <a:spcBef>
                <a:spcPts val="0"/>
              </a:spcBef>
              <a:spcAft>
                <a:spcPts val="0"/>
              </a:spcAft>
              <a:buClr>
                <a:srgbClr val="5C4E3D"/>
              </a:buClr>
              <a:buSzPts val="2100"/>
              <a:buFont typeface="Libre Baskerville"/>
              <a:buNone/>
            </a:pPr>
            <a:r>
              <a:rPr lang="en-US" sz="2100" b="0" i="0" u="none" strike="noStrike" cap="none">
                <a:solidFill>
                  <a:srgbClr val="5C4E3D"/>
                </a:solidFill>
                <a:latin typeface="Libre Baskerville"/>
                <a:ea typeface="Libre Baskerville"/>
                <a:cs typeface="Libre Baskerville"/>
                <a:sym typeface="Libre Baskerville"/>
              </a:rPr>
              <a:t>Leveraging Data for Deeper Entertainment Insights</a:t>
            </a:r>
            <a:endParaRPr sz="2100" b="0" i="0" u="none" strike="noStrike" cap="none">
              <a:solidFill>
                <a:schemeClr val="dk1"/>
              </a:solidFill>
              <a:latin typeface="Calibri"/>
              <a:ea typeface="Calibri"/>
              <a:cs typeface="Calibri"/>
              <a:sym typeface="Calibri"/>
            </a:endParaRPr>
          </a:p>
        </p:txBody>
      </p:sp>
      <p:sp>
        <p:nvSpPr>
          <p:cNvPr id="67" name="Google Shape;67;p1"/>
          <p:cNvSpPr/>
          <p:nvPr/>
        </p:nvSpPr>
        <p:spPr>
          <a:xfrm>
            <a:off x="6280190" y="2917031"/>
            <a:ext cx="7556421" cy="464344"/>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1100"/>
              <a:buFont typeface="DM Sans"/>
              <a:buNone/>
            </a:pPr>
            <a:r>
              <a:rPr lang="en-US" sz="1100" b="1" i="0" u="none" strike="noStrike" cap="none">
                <a:solidFill>
                  <a:srgbClr val="454240"/>
                </a:solidFill>
                <a:latin typeface="DM Sans"/>
                <a:ea typeface="DM Sans"/>
                <a:cs typeface="DM Sans"/>
                <a:sym typeface="DM Sans"/>
              </a:rPr>
              <a:t>Mitadru Karmakar</a:t>
            </a:r>
            <a:r>
              <a:rPr lang="en-US" sz="1100" b="0" i="0" u="none" strike="noStrike" cap="none">
                <a:solidFill>
                  <a:srgbClr val="454240"/>
                </a:solidFill>
                <a:latin typeface="DM Sans"/>
                <a:ea typeface="DM Sans"/>
                <a:cs typeface="DM Sans"/>
                <a:sym typeface="DM Sans"/>
              </a:rPr>
              <a:t> | Roll No: 231001001117Techno India University | Supervised by Naina Devi</a:t>
            </a:r>
            <a:endParaRPr sz="1100" b="0" i="0" u="none" strike="noStrike" cap="none">
              <a:solidFill>
                <a:schemeClr val="dk1"/>
              </a:solidFill>
              <a:latin typeface="Calibri"/>
              <a:ea typeface="Calibri"/>
              <a:cs typeface="Calibri"/>
              <a:sym typeface="Calibri"/>
            </a:endParaRPr>
          </a:p>
        </p:txBody>
      </p:sp>
      <p:sp>
        <p:nvSpPr>
          <p:cNvPr id="68" name="Google Shape;68;p1"/>
          <p:cNvSpPr/>
          <p:nvPr/>
        </p:nvSpPr>
        <p:spPr>
          <a:xfrm>
            <a:off x="6280190" y="3585448"/>
            <a:ext cx="7556421"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69;p1"/>
          <p:cNvSpPr/>
          <p:nvPr/>
        </p:nvSpPr>
        <p:spPr>
          <a:xfrm>
            <a:off x="6280190"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469261"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 descr="preencoded.png"/>
          <p:cNvPicPr preferRelativeResize="0"/>
          <p:nvPr/>
        </p:nvPicPr>
        <p:blipFill rotWithShape="1">
          <a:blip r:embed="rId4">
            <a:alphaModFix/>
          </a:blip>
          <a:srcRect/>
          <a:stretch/>
        </p:blipFill>
        <p:spPr>
          <a:xfrm>
            <a:off x="6618923" y="4708803"/>
            <a:ext cx="244912" cy="244912"/>
          </a:xfrm>
          <a:prstGeom prst="rect">
            <a:avLst/>
          </a:prstGeom>
          <a:noFill/>
          <a:ln>
            <a:noFill/>
          </a:ln>
        </p:spPr>
      </p:pic>
      <p:sp>
        <p:nvSpPr>
          <p:cNvPr id="72" name="Google Shape;72;p1"/>
          <p:cNvSpPr/>
          <p:nvPr/>
        </p:nvSpPr>
        <p:spPr>
          <a:xfrm>
            <a:off x="6469261" y="5284946"/>
            <a:ext cx="25755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Interactive Dashboard</a:t>
            </a:r>
            <a:endParaRPr sz="1750" b="0" i="0" u="none" strike="noStrike" cap="none">
              <a:solidFill>
                <a:schemeClr val="dk1"/>
              </a:solidFill>
              <a:latin typeface="Calibri"/>
              <a:ea typeface="Calibri"/>
              <a:cs typeface="Calibri"/>
              <a:sym typeface="Calibri"/>
            </a:endParaRPr>
          </a:p>
        </p:txBody>
      </p:sp>
      <p:sp>
        <p:nvSpPr>
          <p:cNvPr id="73" name="Google Shape;73;p1"/>
          <p:cNvSpPr/>
          <p:nvPr/>
        </p:nvSpPr>
        <p:spPr>
          <a:xfrm>
            <a:off x="10149126"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10338197"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 descr="preencoded.png"/>
          <p:cNvPicPr preferRelativeResize="0"/>
          <p:nvPr/>
        </p:nvPicPr>
        <p:blipFill rotWithShape="1">
          <a:blip r:embed="rId5">
            <a:alphaModFix/>
          </a:blip>
          <a:srcRect/>
          <a:stretch/>
        </p:blipFill>
        <p:spPr>
          <a:xfrm>
            <a:off x="10487858" y="4708803"/>
            <a:ext cx="244912" cy="244912"/>
          </a:xfrm>
          <a:prstGeom prst="rect">
            <a:avLst/>
          </a:prstGeom>
          <a:noFill/>
          <a:ln>
            <a:noFill/>
          </a:ln>
        </p:spPr>
      </p:pic>
      <p:sp>
        <p:nvSpPr>
          <p:cNvPr id="76" name="Google Shape;76;p1"/>
          <p:cNvSpPr/>
          <p:nvPr/>
        </p:nvSpPr>
        <p:spPr>
          <a:xfrm>
            <a:off x="10338197" y="5284946"/>
            <a:ext cx="2563535"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7,700+ Titles Analyzed</a:t>
            </a:r>
            <a:endParaRPr sz="1750" b="0" i="0" u="none" strike="noStrike" cap="none">
              <a:solidFill>
                <a:schemeClr val="dk1"/>
              </a:solidFill>
              <a:latin typeface="Calibri"/>
              <a:ea typeface="Calibri"/>
              <a:cs typeface="Calibri"/>
              <a:sym typeface="Calibri"/>
            </a:endParaRPr>
          </a:p>
        </p:txBody>
      </p:sp>
      <p:sp>
        <p:nvSpPr>
          <p:cNvPr id="77" name="Google Shape;77;p1"/>
          <p:cNvSpPr/>
          <p:nvPr/>
        </p:nvSpPr>
        <p:spPr>
          <a:xfrm>
            <a:off x="6280190" y="5938957"/>
            <a:ext cx="7556421"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469261" y="6128028"/>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 descr="preencoded.png"/>
          <p:cNvPicPr preferRelativeResize="0"/>
          <p:nvPr/>
        </p:nvPicPr>
        <p:blipFill rotWithShape="1">
          <a:blip r:embed="rId6">
            <a:alphaModFix/>
          </a:blip>
          <a:srcRect/>
          <a:stretch/>
        </p:blipFill>
        <p:spPr>
          <a:xfrm>
            <a:off x="6618923" y="6277689"/>
            <a:ext cx="244912" cy="244912"/>
          </a:xfrm>
          <a:prstGeom prst="rect">
            <a:avLst/>
          </a:prstGeom>
          <a:noFill/>
          <a:ln>
            <a:noFill/>
          </a:ln>
        </p:spPr>
      </p:pic>
      <p:sp>
        <p:nvSpPr>
          <p:cNvPr id="80" name="Google Shape;80;p1"/>
          <p:cNvSpPr/>
          <p:nvPr/>
        </p:nvSpPr>
        <p:spPr>
          <a:xfrm>
            <a:off x="6469261" y="6853833"/>
            <a:ext cx="22682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Real-time Insights</a:t>
            </a:r>
            <a:endParaRPr sz="1750" b="0" i="0" u="none" strike="noStrike" cap="none">
              <a:solidFill>
                <a:schemeClr val="dk1"/>
              </a:solidFill>
              <a:latin typeface="Calibri"/>
              <a:ea typeface="Calibri"/>
              <a:cs typeface="Calibri"/>
              <a:sym typeface="Calibri"/>
            </a:endParaRPr>
          </a:p>
        </p:txBody>
      </p:sp>
      <p:pic>
        <p:nvPicPr>
          <p:cNvPr id="81" name="Google Shape;81;p1"/>
          <p:cNvPicPr preferRelativeResize="0"/>
          <p:nvPr/>
        </p:nvPicPr>
        <p:blipFill rotWithShape="1">
          <a:blip r:embed="rId7">
            <a:alphaModFix/>
          </a:blip>
          <a:srcRect/>
          <a:stretch/>
        </p:blipFill>
        <p:spPr>
          <a:xfrm>
            <a:off x="12114894" y="7717715"/>
            <a:ext cx="2429214" cy="4129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0" descr="preencoded.png"/>
          <p:cNvPicPr preferRelativeResize="0"/>
          <p:nvPr/>
        </p:nvPicPr>
        <p:blipFill rotWithShape="1">
          <a:blip r:embed="rId3">
            <a:alphaModFix/>
          </a:blip>
          <a:srcRect/>
          <a:stretch/>
        </p:blipFill>
        <p:spPr>
          <a:xfrm>
            <a:off x="0" y="0"/>
            <a:ext cx="5486400" cy="12985075"/>
          </a:xfrm>
          <a:prstGeom prst="rect">
            <a:avLst/>
          </a:prstGeom>
          <a:noFill/>
          <a:ln>
            <a:noFill/>
          </a:ln>
        </p:spPr>
      </p:pic>
      <p:sp>
        <p:nvSpPr>
          <p:cNvPr id="390" name="Google Shape;390;p10"/>
          <p:cNvSpPr/>
          <p:nvPr/>
        </p:nvSpPr>
        <p:spPr>
          <a:xfrm>
            <a:off x="5883214" y="311825"/>
            <a:ext cx="65871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Key Findings &amp; Strategic Insights</a:t>
            </a:r>
            <a:endParaRPr sz="1450">
              <a:solidFill>
                <a:schemeClr val="dk1"/>
              </a:solidFill>
              <a:latin typeface="Calibri"/>
              <a:ea typeface="Calibri"/>
              <a:cs typeface="Calibri"/>
              <a:sym typeface="Calibri"/>
            </a:endParaRPr>
          </a:p>
        </p:txBody>
      </p:sp>
      <p:sp>
        <p:nvSpPr>
          <p:cNvPr id="391" name="Google Shape;391;p10"/>
          <p:cNvSpPr/>
          <p:nvPr/>
        </p:nvSpPr>
        <p:spPr>
          <a:xfrm>
            <a:off x="5883235" y="652701"/>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comprehensive data analysis reveals critical insights into Netflix's content strategy and library evolution, offering actionable recommendations for future growth:</a:t>
            </a:r>
            <a:endParaRPr sz="550">
              <a:solidFill>
                <a:schemeClr val="dk1"/>
              </a:solidFill>
              <a:latin typeface="Calibri"/>
              <a:ea typeface="Calibri"/>
              <a:cs typeface="Calibri"/>
              <a:sym typeface="Calibri"/>
            </a:endParaRPr>
          </a:p>
        </p:txBody>
      </p:sp>
      <p:sp>
        <p:nvSpPr>
          <p:cNvPr id="392" name="Google Shape;392;p10"/>
          <p:cNvSpPr/>
          <p:nvPr/>
        </p:nvSpPr>
        <p:spPr>
          <a:xfrm>
            <a:off x="5883235" y="963930"/>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5883235" y="956310"/>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9947850" y="853440"/>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10" descr="preencoded.png"/>
          <p:cNvPicPr preferRelativeResize="0"/>
          <p:nvPr/>
        </p:nvPicPr>
        <p:blipFill rotWithShape="1">
          <a:blip r:embed="rId4">
            <a:alphaModFix/>
          </a:blip>
          <a:srcRect/>
          <a:stretch/>
        </p:blipFill>
        <p:spPr>
          <a:xfrm>
            <a:off x="10014168" y="919758"/>
            <a:ext cx="88344" cy="88344"/>
          </a:xfrm>
          <a:prstGeom prst="rect">
            <a:avLst/>
          </a:prstGeom>
          <a:noFill/>
          <a:ln>
            <a:noFill/>
          </a:ln>
        </p:spPr>
      </p:pic>
      <p:sp>
        <p:nvSpPr>
          <p:cNvPr id="396" name="Google Shape;396;p10"/>
          <p:cNvSpPr/>
          <p:nvPr/>
        </p:nvSpPr>
        <p:spPr>
          <a:xfrm>
            <a:off x="5964555" y="1148120"/>
            <a:ext cx="1841421"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Content Type &amp; Audience Engagement</a:t>
            </a:r>
            <a:endParaRPr sz="700">
              <a:solidFill>
                <a:schemeClr val="dk1"/>
              </a:solidFill>
              <a:latin typeface="Calibri"/>
              <a:ea typeface="Calibri"/>
              <a:cs typeface="Calibri"/>
              <a:sym typeface="Calibri"/>
            </a:endParaRPr>
          </a:p>
        </p:txBody>
      </p:sp>
      <p:sp>
        <p:nvSpPr>
          <p:cNvPr id="397" name="Google Shape;397;p10"/>
          <p:cNvSpPr/>
          <p:nvPr/>
        </p:nvSpPr>
        <p:spPr>
          <a:xfrm>
            <a:off x="5964555" y="1307425"/>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Quantitative analysis shows </a:t>
            </a:r>
            <a:r>
              <a:rPr lang="en-US" sz="550">
                <a:solidFill>
                  <a:srgbClr val="454240"/>
                </a:solidFill>
                <a:highlight>
                  <a:srgbClr val="D7FFC4"/>
                </a:highlight>
                <a:latin typeface="DM Sans"/>
                <a:ea typeface="DM Sans"/>
                <a:cs typeface="DM Sans"/>
                <a:sym typeface="DM Sans"/>
              </a:rPr>
              <a:t>70% Movies</a:t>
            </a:r>
            <a:r>
              <a:rPr lang="en-US" sz="550">
                <a:solidFill>
                  <a:srgbClr val="454240"/>
                </a:solidFill>
                <a:latin typeface="DM Sans"/>
                <a:ea typeface="DM Sans"/>
                <a:cs typeface="DM Sans"/>
                <a:sym typeface="DM Sans"/>
              </a:rPr>
              <a:t> vs </a:t>
            </a:r>
            <a:r>
              <a:rPr lang="en-US" sz="550">
                <a:solidFill>
                  <a:srgbClr val="454240"/>
                </a:solidFill>
                <a:highlight>
                  <a:srgbClr val="FFF0A5"/>
                </a:highlight>
                <a:latin typeface="DM Sans"/>
                <a:ea typeface="DM Sans"/>
                <a:cs typeface="DM Sans"/>
                <a:sym typeface="DM Sans"/>
              </a:rPr>
              <a:t>30% TV Shows</a:t>
            </a:r>
            <a:r>
              <a:rPr lang="en-US" sz="550">
                <a:solidFill>
                  <a:srgbClr val="454240"/>
                </a:solidFill>
                <a:latin typeface="DM Sans"/>
                <a:ea typeface="DM Sans"/>
                <a:cs typeface="DM Sans"/>
                <a:sym typeface="DM Sans"/>
              </a:rPr>
              <a:t>, indicating a movie-centric library. While movies drive initial viewership, industry benchmarks suggest TV series foster longer engagement and lower churn. This balance is shifting, with TV show hours viewed rising by 15% YoY.</a:t>
            </a:r>
            <a:endParaRPr sz="550">
              <a:solidFill>
                <a:schemeClr val="dk1"/>
              </a:solidFill>
              <a:latin typeface="Calibri"/>
              <a:ea typeface="Calibri"/>
              <a:cs typeface="Calibri"/>
              <a:sym typeface="Calibri"/>
            </a:endParaRPr>
          </a:p>
        </p:txBody>
      </p:sp>
      <p:sp>
        <p:nvSpPr>
          <p:cNvPr id="398" name="Google Shape;398;p10"/>
          <p:cNvSpPr/>
          <p:nvPr/>
        </p:nvSpPr>
        <p:spPr>
          <a:xfrm>
            <a:off x="5964555" y="1587341"/>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Movies attract new subscribers; TV shows retain them.</a:t>
            </a:r>
            <a:endParaRPr sz="550">
              <a:solidFill>
                <a:schemeClr val="dk1"/>
              </a:solidFill>
              <a:latin typeface="Calibri"/>
              <a:ea typeface="Calibri"/>
              <a:cs typeface="Calibri"/>
              <a:sym typeface="Calibri"/>
            </a:endParaRPr>
          </a:p>
        </p:txBody>
      </p:sp>
      <p:sp>
        <p:nvSpPr>
          <p:cNvPr id="399" name="Google Shape;399;p10"/>
          <p:cNvSpPr/>
          <p:nvPr/>
        </p:nvSpPr>
        <p:spPr>
          <a:xfrm>
            <a:off x="5964555" y="1730931"/>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Strategically invest 40% more budget into diverse, high-quality international TV series over the next two years to enhance subscriber retention and reduce churn, targeting a 60/40 movie-to-series content ratio by 2026.</a:t>
            </a:r>
            <a:endParaRPr sz="550">
              <a:solidFill>
                <a:schemeClr val="dk1"/>
              </a:solidFill>
              <a:latin typeface="Calibri"/>
              <a:ea typeface="Calibri"/>
              <a:cs typeface="Calibri"/>
              <a:sym typeface="Calibri"/>
            </a:endParaRPr>
          </a:p>
        </p:txBody>
      </p:sp>
      <p:sp>
        <p:nvSpPr>
          <p:cNvPr id="400" name="Google Shape;400;p10"/>
          <p:cNvSpPr/>
          <p:nvPr/>
        </p:nvSpPr>
        <p:spPr>
          <a:xfrm>
            <a:off x="5883235" y="2232184"/>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883235" y="2224564"/>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9947850" y="2121694"/>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10" descr="preencoded.png"/>
          <p:cNvPicPr preferRelativeResize="0"/>
          <p:nvPr/>
        </p:nvPicPr>
        <p:blipFill rotWithShape="1">
          <a:blip r:embed="rId5">
            <a:alphaModFix/>
          </a:blip>
          <a:srcRect/>
          <a:stretch/>
        </p:blipFill>
        <p:spPr>
          <a:xfrm>
            <a:off x="10014168" y="2188012"/>
            <a:ext cx="88344" cy="88344"/>
          </a:xfrm>
          <a:prstGeom prst="rect">
            <a:avLst/>
          </a:prstGeom>
          <a:noFill/>
          <a:ln>
            <a:noFill/>
          </a:ln>
        </p:spPr>
      </p:pic>
      <p:sp>
        <p:nvSpPr>
          <p:cNvPr id="404" name="Google Shape;404;p10"/>
          <p:cNvSpPr/>
          <p:nvPr/>
        </p:nvSpPr>
        <p:spPr>
          <a:xfrm>
            <a:off x="5964555" y="2416373"/>
            <a:ext cx="1911787"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Global Production &amp; Market Penetration</a:t>
            </a:r>
            <a:endParaRPr sz="700">
              <a:solidFill>
                <a:schemeClr val="dk1"/>
              </a:solidFill>
              <a:latin typeface="Calibri"/>
              <a:ea typeface="Calibri"/>
              <a:cs typeface="Calibri"/>
              <a:sym typeface="Calibri"/>
            </a:endParaRPr>
          </a:p>
        </p:txBody>
      </p:sp>
      <p:sp>
        <p:nvSpPr>
          <p:cNvPr id="405" name="Google Shape;405;p10"/>
          <p:cNvSpPr/>
          <p:nvPr/>
        </p:nvSpPr>
        <p:spPr>
          <a:xfrm>
            <a:off x="5964555" y="2575679"/>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Geographic origin data identifies the </a:t>
            </a:r>
            <a:r>
              <a:rPr lang="en-US" sz="550" b="1">
                <a:solidFill>
                  <a:srgbClr val="454240"/>
                </a:solidFill>
                <a:latin typeface="DM Sans"/>
                <a:ea typeface="DM Sans"/>
                <a:cs typeface="DM Sans"/>
                <a:sym typeface="DM Sans"/>
              </a:rPr>
              <a:t>United States (45%)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India (15%)</a:t>
            </a:r>
            <a:r>
              <a:rPr lang="en-US" sz="550">
                <a:solidFill>
                  <a:srgbClr val="454240"/>
                </a:solidFill>
                <a:latin typeface="DM Sans"/>
                <a:ea typeface="DM Sans"/>
                <a:cs typeface="DM Sans"/>
                <a:sym typeface="DM Sans"/>
              </a:rPr>
              <a:t> as primary content contributors, but emerging markets like Brazil and South Korea show the fastest growth in content contribution (up 20% since 2021). This global diversification is key to Netflix's market expansion.</a:t>
            </a:r>
            <a:endParaRPr sz="550">
              <a:solidFill>
                <a:schemeClr val="dk1"/>
              </a:solidFill>
              <a:latin typeface="Calibri"/>
              <a:ea typeface="Calibri"/>
              <a:cs typeface="Calibri"/>
              <a:sym typeface="Calibri"/>
            </a:endParaRPr>
          </a:p>
        </p:txBody>
      </p:sp>
      <p:sp>
        <p:nvSpPr>
          <p:cNvPr id="406" name="Google Shape;406;p10"/>
          <p:cNvSpPr/>
          <p:nvPr/>
        </p:nvSpPr>
        <p:spPr>
          <a:xfrm>
            <a:off x="5964555" y="2855595"/>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Localized content drives regional subscriber growth and cultural relevance.</a:t>
            </a:r>
            <a:endParaRPr sz="550">
              <a:solidFill>
                <a:schemeClr val="dk1"/>
              </a:solidFill>
              <a:latin typeface="Calibri"/>
              <a:ea typeface="Calibri"/>
              <a:cs typeface="Calibri"/>
              <a:sym typeface="Calibri"/>
            </a:endParaRPr>
          </a:p>
        </p:txBody>
      </p:sp>
      <p:sp>
        <p:nvSpPr>
          <p:cNvPr id="407" name="Google Shape;407;p10"/>
          <p:cNvSpPr/>
          <p:nvPr/>
        </p:nvSpPr>
        <p:spPr>
          <a:xfrm>
            <a:off x="5964555" y="2999184"/>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Establish three new production hubs in high-growth markets (e.g., Latin America, Southeast Asia, Africa) within the next 3-5 years, increasing localized original content by 25% to capture diverse audiences and mitigate content licensing costs.</a:t>
            </a:r>
            <a:endParaRPr sz="550">
              <a:solidFill>
                <a:schemeClr val="dk1"/>
              </a:solidFill>
              <a:latin typeface="Calibri"/>
              <a:ea typeface="Calibri"/>
              <a:cs typeface="Calibri"/>
              <a:sym typeface="Calibri"/>
            </a:endParaRPr>
          </a:p>
        </p:txBody>
      </p:sp>
      <p:sp>
        <p:nvSpPr>
          <p:cNvPr id="408" name="Google Shape;408;p10"/>
          <p:cNvSpPr/>
          <p:nvPr/>
        </p:nvSpPr>
        <p:spPr>
          <a:xfrm>
            <a:off x="5883235" y="3500438"/>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5883235" y="3492818"/>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9947850" y="3389947"/>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10" descr="preencoded.png"/>
          <p:cNvPicPr preferRelativeResize="0"/>
          <p:nvPr/>
        </p:nvPicPr>
        <p:blipFill rotWithShape="1">
          <a:blip r:embed="rId6">
            <a:alphaModFix/>
          </a:blip>
          <a:srcRect/>
          <a:stretch/>
        </p:blipFill>
        <p:spPr>
          <a:xfrm>
            <a:off x="10014168" y="3456265"/>
            <a:ext cx="88344" cy="88344"/>
          </a:xfrm>
          <a:prstGeom prst="rect">
            <a:avLst/>
          </a:prstGeom>
          <a:noFill/>
          <a:ln>
            <a:noFill/>
          </a:ln>
        </p:spPr>
      </p:pic>
      <p:sp>
        <p:nvSpPr>
          <p:cNvPr id="412" name="Google Shape;412;p10"/>
          <p:cNvSpPr/>
          <p:nvPr/>
        </p:nvSpPr>
        <p:spPr>
          <a:xfrm>
            <a:off x="5964555" y="3684627"/>
            <a:ext cx="242030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Dominant Content Ratings &amp; Target Demographics</a:t>
            </a:r>
            <a:endParaRPr sz="700">
              <a:solidFill>
                <a:schemeClr val="dk1"/>
              </a:solidFill>
              <a:latin typeface="Calibri"/>
              <a:ea typeface="Calibri"/>
              <a:cs typeface="Calibri"/>
              <a:sym typeface="Calibri"/>
            </a:endParaRPr>
          </a:p>
        </p:txBody>
      </p:sp>
      <p:sp>
        <p:nvSpPr>
          <p:cNvPr id="413" name="Google Shape;413;p10"/>
          <p:cNvSpPr/>
          <p:nvPr/>
        </p:nvSpPr>
        <p:spPr>
          <a:xfrm>
            <a:off x="5964555" y="3843933"/>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Analysis of content ratings indicates </a:t>
            </a:r>
            <a:r>
              <a:rPr lang="en-US" sz="550" b="1">
                <a:solidFill>
                  <a:srgbClr val="454240"/>
                </a:solidFill>
                <a:latin typeface="DM Sans"/>
                <a:ea typeface="DM Sans"/>
                <a:cs typeface="DM Sans"/>
                <a:sym typeface="DM Sans"/>
              </a:rPr>
              <a:t>TV-MA (35%)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TV-14 (25%)</a:t>
            </a:r>
            <a:r>
              <a:rPr lang="en-US" sz="550">
                <a:solidFill>
                  <a:srgbClr val="454240"/>
                </a:solidFill>
                <a:latin typeface="DM Sans"/>
                <a:ea typeface="DM Sans"/>
                <a:cs typeface="DM Sans"/>
                <a:sym typeface="DM Sans"/>
              </a:rPr>
              <a:t> constitute the majority of the library. This skews towards adult demographics, potentially underserving family and younger audiences, which represent a significant growth opportunity (estimated 15% untapped market).</a:t>
            </a:r>
            <a:endParaRPr sz="550">
              <a:solidFill>
                <a:schemeClr val="dk1"/>
              </a:solidFill>
              <a:latin typeface="Calibri"/>
              <a:ea typeface="Calibri"/>
              <a:cs typeface="Calibri"/>
              <a:sym typeface="Calibri"/>
            </a:endParaRPr>
          </a:p>
        </p:txBody>
      </p:sp>
      <p:sp>
        <p:nvSpPr>
          <p:cNvPr id="414" name="Google Shape;414;p10"/>
          <p:cNvSpPr/>
          <p:nvPr/>
        </p:nvSpPr>
        <p:spPr>
          <a:xfrm>
            <a:off x="5964555" y="4123849"/>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Strong adult appeal, but a gap in family-friendly content limits household subscriptions.</a:t>
            </a:r>
            <a:endParaRPr sz="550">
              <a:solidFill>
                <a:schemeClr val="dk1"/>
              </a:solidFill>
              <a:latin typeface="Calibri"/>
              <a:ea typeface="Calibri"/>
              <a:cs typeface="Calibri"/>
              <a:sym typeface="Calibri"/>
            </a:endParaRPr>
          </a:p>
        </p:txBody>
      </p:sp>
      <p:sp>
        <p:nvSpPr>
          <p:cNvPr id="415" name="Google Shape;415;p10"/>
          <p:cNvSpPr/>
          <p:nvPr/>
        </p:nvSpPr>
        <p:spPr>
          <a:xfrm>
            <a:off x="5964555" y="4267438"/>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Launch a dedicated "Family &amp; Kids" content initiative, increasing investment in animated series, educational content, and interactive specials by 30% over the next three years to attract younger audiences and drive multi-profile household subscriptions.</a:t>
            </a:r>
            <a:endParaRPr sz="550">
              <a:solidFill>
                <a:schemeClr val="dk1"/>
              </a:solidFill>
              <a:latin typeface="Calibri"/>
              <a:ea typeface="Calibri"/>
              <a:cs typeface="Calibri"/>
              <a:sym typeface="Calibri"/>
            </a:endParaRPr>
          </a:p>
        </p:txBody>
      </p:sp>
      <p:sp>
        <p:nvSpPr>
          <p:cNvPr id="416" name="Google Shape;416;p10"/>
          <p:cNvSpPr/>
          <p:nvPr/>
        </p:nvSpPr>
        <p:spPr>
          <a:xfrm>
            <a:off x="5883235" y="4768691"/>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5883235" y="4761071"/>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9947850" y="4658201"/>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10" descr="preencoded.png"/>
          <p:cNvPicPr preferRelativeResize="0"/>
          <p:nvPr/>
        </p:nvPicPr>
        <p:blipFill rotWithShape="1">
          <a:blip r:embed="rId7">
            <a:alphaModFix/>
          </a:blip>
          <a:srcRect/>
          <a:stretch/>
        </p:blipFill>
        <p:spPr>
          <a:xfrm>
            <a:off x="10014168" y="4724519"/>
            <a:ext cx="88344" cy="88344"/>
          </a:xfrm>
          <a:prstGeom prst="rect">
            <a:avLst/>
          </a:prstGeom>
          <a:noFill/>
          <a:ln>
            <a:noFill/>
          </a:ln>
        </p:spPr>
      </p:pic>
      <p:sp>
        <p:nvSpPr>
          <p:cNvPr id="420" name="Google Shape;420;p10"/>
          <p:cNvSpPr/>
          <p:nvPr/>
        </p:nvSpPr>
        <p:spPr>
          <a:xfrm>
            <a:off x="5964555" y="4952881"/>
            <a:ext cx="176117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Production Trends &amp; Catalog Refresh</a:t>
            </a:r>
            <a:endParaRPr sz="700">
              <a:solidFill>
                <a:schemeClr val="dk1"/>
              </a:solidFill>
              <a:latin typeface="Calibri"/>
              <a:ea typeface="Calibri"/>
              <a:cs typeface="Calibri"/>
              <a:sym typeface="Calibri"/>
            </a:endParaRPr>
          </a:p>
        </p:txBody>
      </p:sp>
      <p:sp>
        <p:nvSpPr>
          <p:cNvPr id="421" name="Google Shape;421;p10"/>
          <p:cNvSpPr/>
          <p:nvPr/>
        </p:nvSpPr>
        <p:spPr>
          <a:xfrm>
            <a:off x="5964555" y="5112187"/>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Significant temporal trends show a sharp increase in content production after 2015, accelerating through 2020 (a 200% increase in titles). A strong correlation between release year and 'date added' suggests Netflix's aggressive and optimized strategy for acquiring newer, high-demand titles to continuously refresh its catalog and maintain relevance.</a:t>
            </a:r>
            <a:endParaRPr sz="550">
              <a:solidFill>
                <a:schemeClr val="dk1"/>
              </a:solidFill>
              <a:latin typeface="Calibri"/>
              <a:ea typeface="Calibri"/>
              <a:cs typeface="Calibri"/>
              <a:sym typeface="Calibri"/>
            </a:endParaRPr>
          </a:p>
        </p:txBody>
      </p:sp>
      <p:sp>
        <p:nvSpPr>
          <p:cNvPr id="422" name="Google Shape;422;p10"/>
          <p:cNvSpPr/>
          <p:nvPr/>
        </p:nvSpPr>
        <p:spPr>
          <a:xfrm>
            <a:off x="5964555" y="5392103"/>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Rapid content refresh drives engagement and perceived value.</a:t>
            </a:r>
            <a:endParaRPr sz="550">
              <a:solidFill>
                <a:schemeClr val="dk1"/>
              </a:solidFill>
              <a:latin typeface="Calibri"/>
              <a:ea typeface="Calibri"/>
              <a:cs typeface="Calibri"/>
              <a:sym typeface="Calibri"/>
            </a:endParaRPr>
          </a:p>
        </p:txBody>
      </p:sp>
      <p:sp>
        <p:nvSpPr>
          <p:cNvPr id="423" name="Google Shape;423;p10"/>
          <p:cNvSpPr/>
          <p:nvPr/>
        </p:nvSpPr>
        <p:spPr>
          <a:xfrm>
            <a:off x="5964555" y="5535692"/>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Leverage advanced analytics to predict future content trends and subscriber preferences, optimizing content acquisition and production schedules to stay ahead of competitors and maintain a 90% "freshness index" for trending genres.</a:t>
            </a:r>
            <a:endParaRPr sz="550">
              <a:solidFill>
                <a:schemeClr val="dk1"/>
              </a:solidFill>
              <a:latin typeface="Calibri"/>
              <a:ea typeface="Calibri"/>
              <a:cs typeface="Calibri"/>
              <a:sym typeface="Calibri"/>
            </a:endParaRPr>
          </a:p>
        </p:txBody>
      </p:sp>
      <p:sp>
        <p:nvSpPr>
          <p:cNvPr id="424" name="Google Shape;424;p10"/>
          <p:cNvSpPr/>
          <p:nvPr/>
        </p:nvSpPr>
        <p:spPr>
          <a:xfrm>
            <a:off x="5883235" y="5963245"/>
            <a:ext cx="1797606"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Metrics at a Glance:</a:t>
            </a:r>
            <a:endParaRPr sz="1150">
              <a:solidFill>
                <a:schemeClr val="dk1"/>
              </a:solidFill>
              <a:latin typeface="Calibri"/>
              <a:ea typeface="Calibri"/>
              <a:cs typeface="Calibri"/>
              <a:sym typeface="Calibri"/>
            </a:endParaRPr>
          </a:p>
        </p:txBody>
      </p:sp>
      <p:sp>
        <p:nvSpPr>
          <p:cNvPr id="425" name="Google Shape;425;p10"/>
          <p:cNvSpPr/>
          <p:nvPr/>
        </p:nvSpPr>
        <p:spPr>
          <a:xfrm>
            <a:off x="9604891" y="6736913"/>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70%</a:t>
            </a:r>
            <a:endParaRPr sz="1450">
              <a:solidFill>
                <a:schemeClr val="dk1"/>
              </a:solidFill>
              <a:latin typeface="Calibri"/>
              <a:ea typeface="Calibri"/>
              <a:cs typeface="Calibri"/>
              <a:sym typeface="Calibri"/>
            </a:endParaRPr>
          </a:p>
        </p:txBody>
      </p:sp>
      <p:pic>
        <p:nvPicPr>
          <p:cNvPr id="426" name="Google Shape;426;p10" descr="preencoded.png"/>
          <p:cNvPicPr preferRelativeResize="0"/>
          <p:nvPr/>
        </p:nvPicPr>
        <p:blipFill rotWithShape="1">
          <a:blip r:embed="rId8">
            <a:alphaModFix/>
          </a:blip>
          <a:srcRect/>
          <a:stretch/>
        </p:blipFill>
        <p:spPr>
          <a:xfrm>
            <a:off x="9505474" y="6276261"/>
            <a:ext cx="1105733" cy="1105733"/>
          </a:xfrm>
          <a:prstGeom prst="rect">
            <a:avLst/>
          </a:prstGeom>
          <a:noFill/>
          <a:ln>
            <a:noFill/>
          </a:ln>
        </p:spPr>
      </p:pic>
      <p:sp>
        <p:nvSpPr>
          <p:cNvPr id="427" name="Google Shape;427;p10"/>
          <p:cNvSpPr/>
          <p:nvPr/>
        </p:nvSpPr>
        <p:spPr>
          <a:xfrm>
            <a:off x="9597628" y="7474029"/>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Movie Domination</a:t>
            </a:r>
            <a:endParaRPr sz="700">
              <a:solidFill>
                <a:schemeClr val="dk1"/>
              </a:solidFill>
              <a:latin typeface="Calibri"/>
              <a:ea typeface="Calibri"/>
              <a:cs typeface="Calibri"/>
              <a:sym typeface="Calibri"/>
            </a:endParaRPr>
          </a:p>
        </p:txBody>
      </p:sp>
      <p:sp>
        <p:nvSpPr>
          <p:cNvPr id="428" name="Google Shape;428;p10"/>
          <p:cNvSpPr/>
          <p:nvPr/>
        </p:nvSpPr>
        <p:spPr>
          <a:xfrm>
            <a:off x="5883235" y="7633335"/>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the current library is comprised of feature films.</a:t>
            </a:r>
            <a:endParaRPr sz="550">
              <a:solidFill>
                <a:schemeClr val="dk1"/>
              </a:solidFill>
              <a:latin typeface="Calibri"/>
              <a:ea typeface="Calibri"/>
              <a:cs typeface="Calibri"/>
              <a:sym typeface="Calibri"/>
            </a:endParaRPr>
          </a:p>
        </p:txBody>
      </p:sp>
      <p:sp>
        <p:nvSpPr>
          <p:cNvPr id="429" name="Google Shape;429;p10"/>
          <p:cNvSpPr/>
          <p:nvPr/>
        </p:nvSpPr>
        <p:spPr>
          <a:xfrm>
            <a:off x="9604891" y="8377595"/>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15%</a:t>
            </a:r>
            <a:endParaRPr sz="1450">
              <a:solidFill>
                <a:schemeClr val="dk1"/>
              </a:solidFill>
              <a:latin typeface="Calibri"/>
              <a:ea typeface="Calibri"/>
              <a:cs typeface="Calibri"/>
              <a:sym typeface="Calibri"/>
            </a:endParaRPr>
          </a:p>
        </p:txBody>
      </p:sp>
      <p:pic>
        <p:nvPicPr>
          <p:cNvPr id="430" name="Google Shape;430;p10" descr="preencoded.png"/>
          <p:cNvPicPr preferRelativeResize="0"/>
          <p:nvPr/>
        </p:nvPicPr>
        <p:blipFill rotWithShape="1">
          <a:blip r:embed="rId9">
            <a:alphaModFix/>
          </a:blip>
          <a:srcRect/>
          <a:stretch/>
        </p:blipFill>
        <p:spPr>
          <a:xfrm>
            <a:off x="9505474" y="7916942"/>
            <a:ext cx="1105733" cy="1105733"/>
          </a:xfrm>
          <a:prstGeom prst="rect">
            <a:avLst/>
          </a:prstGeom>
          <a:noFill/>
          <a:ln>
            <a:noFill/>
          </a:ln>
        </p:spPr>
      </p:pic>
      <p:sp>
        <p:nvSpPr>
          <p:cNvPr id="431" name="Google Shape;431;p10"/>
          <p:cNvSpPr/>
          <p:nvPr/>
        </p:nvSpPr>
        <p:spPr>
          <a:xfrm>
            <a:off x="9451896" y="9114711"/>
            <a:ext cx="1213009"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Emerging Market Growth</a:t>
            </a:r>
            <a:endParaRPr sz="700">
              <a:solidFill>
                <a:schemeClr val="dk1"/>
              </a:solidFill>
              <a:latin typeface="Calibri"/>
              <a:ea typeface="Calibri"/>
              <a:cs typeface="Calibri"/>
              <a:sym typeface="Calibri"/>
            </a:endParaRPr>
          </a:p>
        </p:txBody>
      </p:sp>
      <p:sp>
        <p:nvSpPr>
          <p:cNvPr id="432" name="Google Shape;432;p10"/>
          <p:cNvSpPr/>
          <p:nvPr/>
        </p:nvSpPr>
        <p:spPr>
          <a:xfrm>
            <a:off x="5883235" y="9274016"/>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content contribution from new regions (Brazil, South Korea).</a:t>
            </a:r>
            <a:endParaRPr sz="550">
              <a:solidFill>
                <a:schemeClr val="dk1"/>
              </a:solidFill>
              <a:latin typeface="Calibri"/>
              <a:ea typeface="Calibri"/>
              <a:cs typeface="Calibri"/>
              <a:sym typeface="Calibri"/>
            </a:endParaRPr>
          </a:p>
        </p:txBody>
      </p:sp>
      <p:sp>
        <p:nvSpPr>
          <p:cNvPr id="433" name="Google Shape;433;p10"/>
          <p:cNvSpPr/>
          <p:nvPr/>
        </p:nvSpPr>
        <p:spPr>
          <a:xfrm>
            <a:off x="9604891" y="10018276"/>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60%</a:t>
            </a:r>
            <a:endParaRPr sz="1450">
              <a:solidFill>
                <a:schemeClr val="dk1"/>
              </a:solidFill>
              <a:latin typeface="Calibri"/>
              <a:ea typeface="Calibri"/>
              <a:cs typeface="Calibri"/>
              <a:sym typeface="Calibri"/>
            </a:endParaRPr>
          </a:p>
        </p:txBody>
      </p:sp>
      <p:pic>
        <p:nvPicPr>
          <p:cNvPr id="434" name="Google Shape;434;p10" descr="preencoded.png"/>
          <p:cNvPicPr preferRelativeResize="0"/>
          <p:nvPr/>
        </p:nvPicPr>
        <p:blipFill rotWithShape="1">
          <a:blip r:embed="rId10">
            <a:alphaModFix/>
          </a:blip>
          <a:srcRect/>
          <a:stretch/>
        </p:blipFill>
        <p:spPr>
          <a:xfrm>
            <a:off x="9505474" y="9557623"/>
            <a:ext cx="1105733" cy="1105733"/>
          </a:xfrm>
          <a:prstGeom prst="rect">
            <a:avLst/>
          </a:prstGeom>
          <a:noFill/>
          <a:ln>
            <a:noFill/>
          </a:ln>
        </p:spPr>
      </p:pic>
      <p:sp>
        <p:nvSpPr>
          <p:cNvPr id="435" name="Google Shape;435;p10"/>
          <p:cNvSpPr/>
          <p:nvPr/>
        </p:nvSpPr>
        <p:spPr>
          <a:xfrm>
            <a:off x="9575840" y="10755392"/>
            <a:ext cx="965002"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Adult Content Focus</a:t>
            </a:r>
            <a:endParaRPr sz="700">
              <a:solidFill>
                <a:schemeClr val="dk1"/>
              </a:solidFill>
              <a:latin typeface="Calibri"/>
              <a:ea typeface="Calibri"/>
              <a:cs typeface="Calibri"/>
              <a:sym typeface="Calibri"/>
            </a:endParaRPr>
          </a:p>
        </p:txBody>
      </p:sp>
      <p:sp>
        <p:nvSpPr>
          <p:cNvPr id="436" name="Google Shape;436;p10"/>
          <p:cNvSpPr/>
          <p:nvPr/>
        </p:nvSpPr>
        <p:spPr>
          <a:xfrm>
            <a:off x="5883235" y="10914697"/>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content rated TV-MA or TV-14, appealing to mature audiences.</a:t>
            </a:r>
            <a:endParaRPr sz="550">
              <a:solidFill>
                <a:schemeClr val="dk1"/>
              </a:solidFill>
              <a:latin typeface="Calibri"/>
              <a:ea typeface="Calibri"/>
              <a:cs typeface="Calibri"/>
              <a:sym typeface="Calibri"/>
            </a:endParaRPr>
          </a:p>
        </p:txBody>
      </p:sp>
      <p:sp>
        <p:nvSpPr>
          <p:cNvPr id="437" name="Google Shape;437;p10"/>
          <p:cNvSpPr/>
          <p:nvPr/>
        </p:nvSpPr>
        <p:spPr>
          <a:xfrm>
            <a:off x="9604891" y="11658957"/>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200%</a:t>
            </a:r>
            <a:endParaRPr sz="1450">
              <a:solidFill>
                <a:schemeClr val="dk1"/>
              </a:solidFill>
              <a:latin typeface="Calibri"/>
              <a:ea typeface="Calibri"/>
              <a:cs typeface="Calibri"/>
              <a:sym typeface="Calibri"/>
            </a:endParaRPr>
          </a:p>
        </p:txBody>
      </p:sp>
      <p:pic>
        <p:nvPicPr>
          <p:cNvPr id="438" name="Google Shape;438;p10" descr="preencoded.png"/>
          <p:cNvPicPr preferRelativeResize="0"/>
          <p:nvPr/>
        </p:nvPicPr>
        <p:blipFill rotWithShape="1">
          <a:blip r:embed="rId11">
            <a:alphaModFix/>
          </a:blip>
          <a:srcRect/>
          <a:stretch/>
        </p:blipFill>
        <p:spPr>
          <a:xfrm>
            <a:off x="9505474" y="11198304"/>
            <a:ext cx="1105733" cy="1105733"/>
          </a:xfrm>
          <a:prstGeom prst="rect">
            <a:avLst/>
          </a:prstGeom>
          <a:noFill/>
          <a:ln>
            <a:noFill/>
          </a:ln>
        </p:spPr>
      </p:pic>
      <p:sp>
        <p:nvSpPr>
          <p:cNvPr id="439" name="Google Shape;439;p10"/>
          <p:cNvSpPr/>
          <p:nvPr/>
        </p:nvSpPr>
        <p:spPr>
          <a:xfrm>
            <a:off x="9597628" y="12396073"/>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Post-2015 Surge</a:t>
            </a:r>
            <a:endParaRPr sz="700">
              <a:solidFill>
                <a:schemeClr val="dk1"/>
              </a:solidFill>
              <a:latin typeface="Calibri"/>
              <a:ea typeface="Calibri"/>
              <a:cs typeface="Calibri"/>
              <a:sym typeface="Calibri"/>
            </a:endParaRPr>
          </a:p>
        </p:txBody>
      </p:sp>
      <p:sp>
        <p:nvSpPr>
          <p:cNvPr id="440" name="Google Shape;440;p10"/>
          <p:cNvSpPr/>
          <p:nvPr/>
        </p:nvSpPr>
        <p:spPr>
          <a:xfrm>
            <a:off x="5883235" y="12555379"/>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total content titles added to the platform since 2015.</a:t>
            </a:r>
            <a:endParaRPr sz="550">
              <a:solidFill>
                <a:schemeClr val="dk1"/>
              </a:solidFill>
              <a:latin typeface="Calibri"/>
              <a:ea typeface="Calibri"/>
              <a:cs typeface="Calibri"/>
              <a:sym typeface="Calibri"/>
            </a:endParaRPr>
          </a:p>
        </p:txBody>
      </p:sp>
      <p:pic>
        <p:nvPicPr>
          <p:cNvPr id="441" name="Google Shape;441;p10"/>
          <p:cNvPicPr preferRelativeResize="0"/>
          <p:nvPr/>
        </p:nvPicPr>
        <p:blipFill rotWithShape="1">
          <a:blip r:embed="rId12">
            <a:alphaModFix/>
          </a:blip>
          <a:srcRect/>
          <a:stretch/>
        </p:blipFill>
        <p:spPr>
          <a:xfrm>
            <a:off x="12090427" y="7645441"/>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1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48" name="Google Shape;448;p11"/>
          <p:cNvSpPr/>
          <p:nvPr/>
        </p:nvSpPr>
        <p:spPr>
          <a:xfrm>
            <a:off x="617830" y="599000"/>
            <a:ext cx="7838400" cy="358500"/>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5C4E3D"/>
              </a:buClr>
              <a:buSzPts val="2250"/>
              <a:buFont typeface="Libre Baskerville"/>
              <a:buNone/>
            </a:pPr>
            <a:r>
              <a:rPr lang="en-US" sz="2250">
                <a:solidFill>
                  <a:srgbClr val="5C4E3D"/>
                </a:solidFill>
                <a:latin typeface="Libre Baskerville"/>
                <a:ea typeface="Libre Baskerville"/>
                <a:cs typeface="Libre Baskerville"/>
                <a:sym typeface="Libre Baskerville"/>
              </a:rPr>
              <a:t>Future Scope &amp; Innovative Pathways</a:t>
            </a:r>
            <a:endParaRPr sz="2250">
              <a:solidFill>
                <a:schemeClr val="dk1"/>
              </a:solidFill>
              <a:latin typeface="Calibri"/>
              <a:ea typeface="Calibri"/>
              <a:cs typeface="Calibri"/>
              <a:sym typeface="Calibri"/>
            </a:endParaRPr>
          </a:p>
        </p:txBody>
      </p:sp>
      <p:sp>
        <p:nvSpPr>
          <p:cNvPr id="449" name="Google Shape;449;p11"/>
          <p:cNvSpPr/>
          <p:nvPr/>
        </p:nvSpPr>
        <p:spPr>
          <a:xfrm>
            <a:off x="617815" y="1129665"/>
            <a:ext cx="790836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Building on our robust analytics, we envision an evolution towards a truly intelligent content ecosystem. Our strategic roadmap focuses on leveraging cutting-edge technology and collaborative partnerships to redefine entertainment:</a:t>
            </a:r>
            <a:endParaRPr sz="900">
              <a:solidFill>
                <a:schemeClr val="dk1"/>
              </a:solidFill>
              <a:latin typeface="Calibri"/>
              <a:ea typeface="Calibri"/>
              <a:cs typeface="Calibri"/>
              <a:sym typeface="Calibri"/>
            </a:endParaRPr>
          </a:p>
        </p:txBody>
      </p:sp>
      <p:sp>
        <p:nvSpPr>
          <p:cNvPr id="450" name="Google Shape;450;p11"/>
          <p:cNvSpPr/>
          <p:nvPr/>
        </p:nvSpPr>
        <p:spPr>
          <a:xfrm>
            <a:off x="617815" y="162591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633055" y="164115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11" descr="preencoded.png"/>
          <p:cNvPicPr preferRelativeResize="0"/>
          <p:nvPr/>
        </p:nvPicPr>
        <p:blipFill rotWithShape="1">
          <a:blip r:embed="rId4">
            <a:alphaModFix/>
          </a:blip>
          <a:srcRect/>
          <a:stretch/>
        </p:blipFill>
        <p:spPr>
          <a:xfrm>
            <a:off x="772716" y="2419112"/>
            <a:ext cx="172045" cy="172045"/>
          </a:xfrm>
          <a:prstGeom prst="rect">
            <a:avLst/>
          </a:prstGeom>
          <a:noFill/>
          <a:ln>
            <a:noFill/>
          </a:ln>
        </p:spPr>
      </p:pic>
      <p:sp>
        <p:nvSpPr>
          <p:cNvPr id="453" name="Google Shape;453;p11"/>
          <p:cNvSpPr/>
          <p:nvPr/>
        </p:nvSpPr>
        <p:spPr>
          <a:xfrm>
            <a:off x="1206698" y="1755815"/>
            <a:ext cx="3574375"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Hyper-Personalized AI-Driven Content Curation</a:t>
            </a:r>
            <a:endParaRPr sz="1100">
              <a:solidFill>
                <a:schemeClr val="dk1"/>
              </a:solidFill>
              <a:latin typeface="Calibri"/>
              <a:ea typeface="Calibri"/>
              <a:cs typeface="Calibri"/>
              <a:sym typeface="Calibri"/>
            </a:endParaRPr>
          </a:p>
        </p:txBody>
      </p:sp>
      <p:sp>
        <p:nvSpPr>
          <p:cNvPr id="454" name="Google Shape;454;p11"/>
          <p:cNvSpPr/>
          <p:nvPr/>
        </p:nvSpPr>
        <p:spPr>
          <a:xfrm>
            <a:off x="1206698" y="200394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Implement advanced generative AI and real-time behavioral analytics to create dynamic, adaptive content recommendations that evolve with individual viewer preferences, even predicting future tastes.</a:t>
            </a:r>
            <a:endParaRPr sz="900">
              <a:solidFill>
                <a:schemeClr val="dk1"/>
              </a:solidFill>
              <a:latin typeface="Calibri"/>
              <a:ea typeface="Calibri"/>
              <a:cs typeface="Calibri"/>
              <a:sym typeface="Calibri"/>
            </a:endParaRPr>
          </a:p>
        </p:txBody>
      </p:sp>
      <p:sp>
        <p:nvSpPr>
          <p:cNvPr id="455" name="Google Shape;455;p11"/>
          <p:cNvSpPr/>
          <p:nvPr/>
        </p:nvSpPr>
        <p:spPr>
          <a:xfrm>
            <a:off x="1206698" y="243994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12-18 months for initial rollout, continuous iteration.</a:t>
            </a:r>
            <a:endParaRPr sz="900">
              <a:solidFill>
                <a:schemeClr val="dk1"/>
              </a:solidFill>
              <a:latin typeface="Calibri"/>
              <a:ea typeface="Calibri"/>
              <a:cs typeface="Calibri"/>
              <a:sym typeface="Calibri"/>
            </a:endParaRPr>
          </a:p>
        </p:txBody>
      </p:sp>
      <p:sp>
        <p:nvSpPr>
          <p:cNvPr id="456" name="Google Shape;456;p11"/>
          <p:cNvSpPr/>
          <p:nvPr/>
        </p:nvSpPr>
        <p:spPr>
          <a:xfrm>
            <a:off x="1206698" y="2663666"/>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Anticipate a 10-15% increase in average watch time and a 5% reduction in churn by offering truly bespoke content experiences.</a:t>
            </a:r>
            <a:endParaRPr sz="900">
              <a:solidFill>
                <a:schemeClr val="dk1"/>
              </a:solidFill>
              <a:latin typeface="Calibri"/>
              <a:ea typeface="Calibri"/>
              <a:cs typeface="Calibri"/>
              <a:sym typeface="Calibri"/>
            </a:endParaRPr>
          </a:p>
        </p:txBody>
      </p:sp>
      <p:sp>
        <p:nvSpPr>
          <p:cNvPr id="457" name="Google Shape;457;p11"/>
          <p:cNvSpPr/>
          <p:nvPr/>
        </p:nvSpPr>
        <p:spPr>
          <a:xfrm>
            <a:off x="1206698" y="307097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Generative AI, Neuromorphic Computing, Real-time Stream Processing.</a:t>
            </a:r>
            <a:endParaRPr sz="900">
              <a:solidFill>
                <a:schemeClr val="dk1"/>
              </a:solidFill>
              <a:latin typeface="Calibri"/>
              <a:ea typeface="Calibri"/>
              <a:cs typeface="Calibri"/>
              <a:sym typeface="Calibri"/>
            </a:endParaRPr>
          </a:p>
        </p:txBody>
      </p:sp>
      <p:sp>
        <p:nvSpPr>
          <p:cNvPr id="458" name="Google Shape;458;p11"/>
          <p:cNvSpPr/>
          <p:nvPr/>
        </p:nvSpPr>
        <p:spPr>
          <a:xfrm>
            <a:off x="617815" y="349912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633055" y="351436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 name="Google Shape;460;p11" descr="preencoded.png"/>
          <p:cNvPicPr preferRelativeResize="0"/>
          <p:nvPr/>
        </p:nvPicPr>
        <p:blipFill rotWithShape="1">
          <a:blip r:embed="rId5">
            <a:alphaModFix/>
          </a:blip>
          <a:srcRect/>
          <a:stretch/>
        </p:blipFill>
        <p:spPr>
          <a:xfrm>
            <a:off x="772716" y="4292322"/>
            <a:ext cx="172045" cy="172045"/>
          </a:xfrm>
          <a:prstGeom prst="rect">
            <a:avLst/>
          </a:prstGeom>
          <a:noFill/>
          <a:ln>
            <a:noFill/>
          </a:ln>
        </p:spPr>
      </p:pic>
      <p:sp>
        <p:nvSpPr>
          <p:cNvPr id="461" name="Google Shape;461;p11"/>
          <p:cNvSpPr/>
          <p:nvPr/>
        </p:nvSpPr>
        <p:spPr>
          <a:xfrm>
            <a:off x="1206698" y="3629025"/>
            <a:ext cx="3498533"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Global Predictive Content Intelligence Platform</a:t>
            </a:r>
            <a:endParaRPr sz="1100">
              <a:solidFill>
                <a:schemeClr val="dk1"/>
              </a:solidFill>
              <a:latin typeface="Calibri"/>
              <a:ea typeface="Calibri"/>
              <a:cs typeface="Calibri"/>
              <a:sym typeface="Calibri"/>
            </a:endParaRPr>
          </a:p>
        </p:txBody>
      </p:sp>
      <p:sp>
        <p:nvSpPr>
          <p:cNvPr id="462" name="Google Shape;462;p11"/>
          <p:cNvSpPr/>
          <p:nvPr/>
        </p:nvSpPr>
        <p:spPr>
          <a:xfrm>
            <a:off x="1206698" y="387715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Integrate external cultural, social, and economic data with internal performance metrics, leveraging machine learning to proactively identify emerging content trends and high-potential local markets globally.</a:t>
            </a:r>
            <a:endParaRPr sz="900">
              <a:solidFill>
                <a:schemeClr val="dk1"/>
              </a:solidFill>
              <a:latin typeface="Calibri"/>
              <a:ea typeface="Calibri"/>
              <a:cs typeface="Calibri"/>
              <a:sym typeface="Calibri"/>
            </a:endParaRPr>
          </a:p>
        </p:txBody>
      </p:sp>
      <p:sp>
        <p:nvSpPr>
          <p:cNvPr id="463" name="Google Shape;463;p11"/>
          <p:cNvSpPr/>
          <p:nvPr/>
        </p:nvSpPr>
        <p:spPr>
          <a:xfrm>
            <a:off x="1206698" y="431315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18-24 months to full operational capacity.</a:t>
            </a:r>
            <a:endParaRPr sz="900">
              <a:solidFill>
                <a:schemeClr val="dk1"/>
              </a:solidFill>
              <a:latin typeface="Calibri"/>
              <a:ea typeface="Calibri"/>
              <a:cs typeface="Calibri"/>
              <a:sym typeface="Calibri"/>
            </a:endParaRPr>
          </a:p>
        </p:txBody>
      </p:sp>
      <p:sp>
        <p:nvSpPr>
          <p:cNvPr id="464" name="Google Shape;464;p11"/>
          <p:cNvSpPr/>
          <p:nvPr/>
        </p:nvSpPr>
        <p:spPr>
          <a:xfrm>
            <a:off x="1206698" y="453687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Optimize content investment by 15-20%, reducing development costs and accelerating market entry for new hits, with an ROI projection of 3:1 on content spend efficiency.</a:t>
            </a:r>
            <a:endParaRPr sz="900">
              <a:solidFill>
                <a:schemeClr val="dk1"/>
              </a:solidFill>
              <a:latin typeface="Calibri"/>
              <a:ea typeface="Calibri"/>
              <a:cs typeface="Calibri"/>
              <a:sym typeface="Calibri"/>
            </a:endParaRPr>
          </a:p>
        </p:txBody>
      </p:sp>
      <p:sp>
        <p:nvSpPr>
          <p:cNvPr id="465" name="Google Shape;465;p11"/>
          <p:cNvSpPr/>
          <p:nvPr/>
        </p:nvSpPr>
        <p:spPr>
          <a:xfrm>
            <a:off x="1206698" y="494418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Global market research firms, cultural trend forecasters, social media analytics providers.</a:t>
            </a:r>
            <a:endParaRPr sz="900">
              <a:solidFill>
                <a:schemeClr val="dk1"/>
              </a:solidFill>
              <a:latin typeface="Calibri"/>
              <a:ea typeface="Calibri"/>
              <a:cs typeface="Calibri"/>
              <a:sym typeface="Calibri"/>
            </a:endParaRPr>
          </a:p>
        </p:txBody>
      </p:sp>
      <p:sp>
        <p:nvSpPr>
          <p:cNvPr id="466" name="Google Shape;466;p11"/>
          <p:cNvSpPr/>
          <p:nvPr/>
        </p:nvSpPr>
        <p:spPr>
          <a:xfrm>
            <a:off x="617815" y="5372338"/>
            <a:ext cx="7908369" cy="1982272"/>
          </a:xfrm>
          <a:prstGeom prst="roundRect">
            <a:avLst>
              <a:gd name="adj" fmla="val 243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633055" y="5387578"/>
            <a:ext cx="458986" cy="1951792"/>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11" descr="preencoded.png"/>
          <p:cNvPicPr preferRelativeResize="0"/>
          <p:nvPr/>
        </p:nvPicPr>
        <p:blipFill rotWithShape="1">
          <a:blip r:embed="rId6">
            <a:alphaModFix/>
          </a:blip>
          <a:srcRect/>
          <a:stretch/>
        </p:blipFill>
        <p:spPr>
          <a:xfrm>
            <a:off x="772716" y="6277451"/>
            <a:ext cx="172045" cy="172045"/>
          </a:xfrm>
          <a:prstGeom prst="rect">
            <a:avLst/>
          </a:prstGeom>
          <a:noFill/>
          <a:ln>
            <a:noFill/>
          </a:ln>
        </p:spPr>
      </p:pic>
      <p:sp>
        <p:nvSpPr>
          <p:cNvPr id="469" name="Google Shape;469;p11"/>
          <p:cNvSpPr/>
          <p:nvPr/>
        </p:nvSpPr>
        <p:spPr>
          <a:xfrm>
            <a:off x="1206698" y="5502235"/>
            <a:ext cx="3629978"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Immersive &amp; Interactive Storytelling Experiences</a:t>
            </a:r>
            <a:endParaRPr sz="1100">
              <a:solidFill>
                <a:schemeClr val="dk1"/>
              </a:solidFill>
              <a:latin typeface="Calibri"/>
              <a:ea typeface="Calibri"/>
              <a:cs typeface="Calibri"/>
              <a:sym typeface="Calibri"/>
            </a:endParaRPr>
          </a:p>
        </p:txBody>
      </p:sp>
      <p:sp>
        <p:nvSpPr>
          <p:cNvPr id="470" name="Google Shape;470;p11"/>
          <p:cNvSpPr/>
          <p:nvPr/>
        </p:nvSpPr>
        <p:spPr>
          <a:xfrm>
            <a:off x="1206698" y="5750362"/>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Explore Extended Reality (XR) and Web3 technologies to deliver new forms of interactive narratives, allowing viewers to participate in stories, influence outcomes, and engage with content in novel ways.</a:t>
            </a:r>
            <a:endParaRPr sz="900">
              <a:solidFill>
                <a:schemeClr val="dk1"/>
              </a:solidFill>
              <a:latin typeface="Calibri"/>
              <a:ea typeface="Calibri"/>
              <a:cs typeface="Calibri"/>
              <a:sym typeface="Calibri"/>
            </a:endParaRPr>
          </a:p>
        </p:txBody>
      </p:sp>
      <p:sp>
        <p:nvSpPr>
          <p:cNvPr id="471" name="Google Shape;471;p11"/>
          <p:cNvSpPr/>
          <p:nvPr/>
        </p:nvSpPr>
        <p:spPr>
          <a:xfrm>
            <a:off x="1206698" y="618636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2-3 years for pilot programs and proof-of-concept.</a:t>
            </a:r>
            <a:endParaRPr sz="900">
              <a:solidFill>
                <a:schemeClr val="dk1"/>
              </a:solidFill>
              <a:latin typeface="Calibri"/>
              <a:ea typeface="Calibri"/>
              <a:cs typeface="Calibri"/>
              <a:sym typeface="Calibri"/>
            </a:endParaRPr>
          </a:p>
        </p:txBody>
      </p:sp>
      <p:sp>
        <p:nvSpPr>
          <p:cNvPr id="472" name="Google Shape;472;p11"/>
          <p:cNvSpPr/>
          <p:nvPr/>
        </p:nvSpPr>
        <p:spPr>
          <a:xfrm>
            <a:off x="1206698" y="641008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Unlock new revenue streams through interactive content monetization and attract a new generation of subscribers seeking deeper engagement, projecting a 20% growth in subscriber engagement metrics.</a:t>
            </a:r>
            <a:endParaRPr sz="900">
              <a:solidFill>
                <a:schemeClr val="dk1"/>
              </a:solidFill>
              <a:latin typeface="Calibri"/>
              <a:ea typeface="Calibri"/>
              <a:cs typeface="Calibri"/>
              <a:sym typeface="Calibri"/>
            </a:endParaRPr>
          </a:p>
        </p:txBody>
      </p:sp>
      <p:sp>
        <p:nvSpPr>
          <p:cNvPr id="473" name="Google Shape;473;p11"/>
          <p:cNvSpPr/>
          <p:nvPr/>
        </p:nvSpPr>
        <p:spPr>
          <a:xfrm>
            <a:off x="1206698" y="6817400"/>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Virtual Reality (VR), Augmented Reality (AR), Blockchain for digital assets.</a:t>
            </a:r>
            <a:endParaRPr sz="900">
              <a:solidFill>
                <a:schemeClr val="dk1"/>
              </a:solidFill>
              <a:latin typeface="Calibri"/>
              <a:ea typeface="Calibri"/>
              <a:cs typeface="Calibri"/>
              <a:sym typeface="Calibri"/>
            </a:endParaRPr>
          </a:p>
        </p:txBody>
      </p:sp>
      <p:sp>
        <p:nvSpPr>
          <p:cNvPr id="474" name="Google Shape;474;p11"/>
          <p:cNvSpPr/>
          <p:nvPr/>
        </p:nvSpPr>
        <p:spPr>
          <a:xfrm>
            <a:off x="1206698" y="704111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Leading game development studios, XR hardware manufacturers, creative tech startups.</a:t>
            </a:r>
            <a:endParaRPr sz="900">
              <a:solidFill>
                <a:schemeClr val="dk1"/>
              </a:solidFill>
              <a:latin typeface="Calibri"/>
              <a:ea typeface="Calibri"/>
              <a:cs typeface="Calibri"/>
              <a:sym typeface="Calibri"/>
            </a:endParaRPr>
          </a:p>
        </p:txBody>
      </p:sp>
      <p:sp>
        <p:nvSpPr>
          <p:cNvPr id="475" name="Google Shape;475;p11"/>
          <p:cNvSpPr/>
          <p:nvPr/>
        </p:nvSpPr>
        <p:spPr>
          <a:xfrm>
            <a:off x="617815" y="7483673"/>
            <a:ext cx="7908369" cy="146804"/>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B88E23"/>
              </a:buClr>
              <a:buSzPts val="700"/>
              <a:buFont typeface="DM Sans"/>
              <a:buNone/>
            </a:pPr>
            <a:r>
              <a:rPr lang="en-US" sz="700" b="1">
                <a:solidFill>
                  <a:srgbClr val="B88E23"/>
                </a:solidFill>
                <a:latin typeface="DM Sans"/>
                <a:ea typeface="DM Sans"/>
                <a:cs typeface="DM Sans"/>
                <a:sym typeface="DM Sans"/>
              </a:rPr>
              <a:t>Thank you for exploring this Netflix data analysis.</a:t>
            </a:r>
            <a:r>
              <a:rPr lang="en-US" sz="700">
                <a:solidFill>
                  <a:srgbClr val="454240"/>
                </a:solidFill>
                <a:latin typeface="DM Sans"/>
                <a:ea typeface="DM Sans"/>
                <a:cs typeface="DM Sans"/>
                <a:sym typeface="DM Sans"/>
              </a:rPr>
              <a:t> We welcome your questions and discussion on how these innovations can shape the future of entertainment.</a:t>
            </a:r>
            <a:endParaRPr sz="7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2" descr="preencoded.png"/>
          <p:cNvPicPr preferRelativeResize="0"/>
          <p:nvPr/>
        </p:nvPicPr>
        <p:blipFill rotWithShape="1">
          <a:blip r:embed="rId3">
            <a:alphaModFix/>
          </a:blip>
          <a:srcRect/>
          <a:stretch/>
        </p:blipFill>
        <p:spPr>
          <a:xfrm>
            <a:off x="9144000" y="1"/>
            <a:ext cx="5486400" cy="8229600"/>
          </a:xfrm>
          <a:prstGeom prst="rect">
            <a:avLst/>
          </a:prstGeom>
          <a:noFill/>
          <a:ln>
            <a:noFill/>
          </a:ln>
        </p:spPr>
      </p:pic>
      <p:sp>
        <p:nvSpPr>
          <p:cNvPr id="482" name="Google Shape;482;p12"/>
          <p:cNvSpPr/>
          <p:nvPr/>
        </p:nvSpPr>
        <p:spPr>
          <a:xfrm>
            <a:off x="559210" y="439350"/>
            <a:ext cx="6311400" cy="324600"/>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5C4E3D"/>
              </a:buClr>
              <a:buSzPts val="2000"/>
              <a:buFont typeface="Libre Baskerville"/>
              <a:buNone/>
            </a:pPr>
            <a:r>
              <a:rPr lang="en-US" sz="2000">
                <a:solidFill>
                  <a:srgbClr val="5C4E3D"/>
                </a:solidFill>
                <a:latin typeface="Libre Baskerville"/>
                <a:ea typeface="Libre Baskerville"/>
                <a:cs typeface="Libre Baskerville"/>
                <a:sym typeface="Libre Baskerville"/>
              </a:rPr>
              <a:t>Conclusion &amp; Impact</a:t>
            </a:r>
            <a:endParaRPr sz="2000">
              <a:solidFill>
                <a:schemeClr val="dk1"/>
              </a:solidFill>
              <a:latin typeface="Calibri"/>
              <a:ea typeface="Calibri"/>
              <a:cs typeface="Calibri"/>
              <a:sym typeface="Calibri"/>
            </a:endParaRPr>
          </a:p>
        </p:txBody>
      </p:sp>
      <p:pic>
        <p:nvPicPr>
          <p:cNvPr id="483" name="Google Shape;483;p12" descr="preencoded.png"/>
          <p:cNvPicPr preferRelativeResize="0"/>
          <p:nvPr/>
        </p:nvPicPr>
        <p:blipFill rotWithShape="1">
          <a:blip r:embed="rId4">
            <a:alphaModFix/>
          </a:blip>
          <a:srcRect/>
          <a:stretch/>
        </p:blipFill>
        <p:spPr>
          <a:xfrm>
            <a:off x="559237" y="919639"/>
            <a:ext cx="5216485" cy="2909173"/>
          </a:xfrm>
          <a:prstGeom prst="rect">
            <a:avLst/>
          </a:prstGeom>
          <a:noFill/>
          <a:ln>
            <a:noFill/>
          </a:ln>
        </p:spPr>
      </p:pic>
      <p:sp>
        <p:nvSpPr>
          <p:cNvPr id="484" name="Google Shape;484;p12"/>
          <p:cNvSpPr/>
          <p:nvPr/>
        </p:nvSpPr>
        <p:spPr>
          <a:xfrm>
            <a:off x="559237" y="3945612"/>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Our comprehensive analysis of Netflix's content landscape has yielded significant insights and laid a strong foundation for strategic evolution. This project delivered:</a:t>
            </a:r>
            <a:endParaRPr sz="800">
              <a:solidFill>
                <a:schemeClr val="dk1"/>
              </a:solidFill>
              <a:latin typeface="Calibri"/>
              <a:ea typeface="Calibri"/>
              <a:cs typeface="Calibri"/>
              <a:sym typeface="Calibri"/>
            </a:endParaRPr>
          </a:p>
        </p:txBody>
      </p:sp>
      <p:sp>
        <p:nvSpPr>
          <p:cNvPr id="485" name="Google Shape;485;p12"/>
          <p:cNvSpPr/>
          <p:nvPr/>
        </p:nvSpPr>
        <p:spPr>
          <a:xfrm>
            <a:off x="559237"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2"/>
          <p:cNvSpPr/>
          <p:nvPr/>
        </p:nvSpPr>
        <p:spPr>
          <a:xfrm>
            <a:off x="670679"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12" descr="preencoded.png"/>
          <p:cNvPicPr preferRelativeResize="0"/>
          <p:nvPr/>
        </p:nvPicPr>
        <p:blipFill rotWithShape="1">
          <a:blip r:embed="rId5">
            <a:alphaModFix/>
          </a:blip>
          <a:srcRect/>
          <a:stretch/>
        </p:blipFill>
        <p:spPr>
          <a:xfrm>
            <a:off x="756404" y="4425553"/>
            <a:ext cx="140137" cy="140137"/>
          </a:xfrm>
          <a:prstGeom prst="rect">
            <a:avLst/>
          </a:prstGeom>
          <a:noFill/>
          <a:ln>
            <a:noFill/>
          </a:ln>
        </p:spPr>
      </p:pic>
      <p:sp>
        <p:nvSpPr>
          <p:cNvPr id="488" name="Google Shape;488;p12"/>
          <p:cNvSpPr/>
          <p:nvPr/>
        </p:nvSpPr>
        <p:spPr>
          <a:xfrm>
            <a:off x="670679" y="4755356"/>
            <a:ext cx="2479358"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Comprehensive Insights &amp; Efficiency</a:t>
            </a:r>
            <a:endParaRPr sz="1000">
              <a:solidFill>
                <a:schemeClr val="dk1"/>
              </a:solidFill>
              <a:latin typeface="Calibri"/>
              <a:ea typeface="Calibri"/>
              <a:cs typeface="Calibri"/>
              <a:sym typeface="Calibri"/>
            </a:endParaRPr>
          </a:p>
        </p:txBody>
      </p:sp>
      <p:sp>
        <p:nvSpPr>
          <p:cNvPr id="489" name="Google Shape;489;p12"/>
          <p:cNvSpPr/>
          <p:nvPr/>
        </p:nvSpPr>
        <p:spPr>
          <a:xfrm>
            <a:off x="670679" y="4979789"/>
            <a:ext cx="3737967" cy="498277"/>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Utilized advanced EDA and sophisticated visualizations to uncover </a:t>
            </a:r>
            <a:r>
              <a:rPr lang="en-US" sz="800" b="1">
                <a:solidFill>
                  <a:srgbClr val="454240"/>
                </a:solidFill>
                <a:latin typeface="DM Sans"/>
                <a:ea typeface="DM Sans"/>
                <a:cs typeface="DM Sans"/>
                <a:sym typeface="DM Sans"/>
              </a:rPr>
              <a:t>15+ critical content patterns</a:t>
            </a:r>
            <a:r>
              <a:rPr lang="en-US" sz="800">
                <a:solidFill>
                  <a:srgbClr val="454240"/>
                </a:solidFill>
                <a:latin typeface="DM Sans"/>
                <a:ea typeface="DM Sans"/>
                <a:cs typeface="DM Sans"/>
                <a:sym typeface="DM Sans"/>
              </a:rPr>
              <a:t> across genres, regions, and ratings, leading to a </a:t>
            </a:r>
            <a:r>
              <a:rPr lang="en-US" sz="800" b="1">
                <a:solidFill>
                  <a:srgbClr val="454240"/>
                </a:solidFill>
                <a:latin typeface="DM Sans"/>
                <a:ea typeface="DM Sans"/>
                <a:cs typeface="DM Sans"/>
                <a:sym typeface="DM Sans"/>
              </a:rPr>
              <a:t>30% reduction in manual data sifting</a:t>
            </a:r>
            <a:r>
              <a:rPr lang="en-US" sz="800">
                <a:solidFill>
                  <a:srgbClr val="454240"/>
                </a:solidFill>
                <a:latin typeface="DM Sans"/>
                <a:ea typeface="DM Sans"/>
                <a:cs typeface="DM Sans"/>
                <a:sym typeface="DM Sans"/>
              </a:rPr>
              <a:t> time for content strategists.</a:t>
            </a:r>
            <a:endParaRPr sz="800">
              <a:solidFill>
                <a:schemeClr val="dk1"/>
              </a:solidFill>
              <a:latin typeface="Calibri"/>
              <a:ea typeface="Calibri"/>
              <a:cs typeface="Calibri"/>
              <a:sym typeface="Calibri"/>
            </a:endParaRPr>
          </a:p>
        </p:txBody>
      </p:sp>
      <p:sp>
        <p:nvSpPr>
          <p:cNvPr id="490" name="Google Shape;490;p12"/>
          <p:cNvSpPr/>
          <p:nvPr/>
        </p:nvSpPr>
        <p:spPr>
          <a:xfrm>
            <a:off x="4623911"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2"/>
          <p:cNvSpPr/>
          <p:nvPr/>
        </p:nvSpPr>
        <p:spPr>
          <a:xfrm>
            <a:off x="4735354"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2" descr="preencoded.png"/>
          <p:cNvPicPr preferRelativeResize="0"/>
          <p:nvPr/>
        </p:nvPicPr>
        <p:blipFill rotWithShape="1">
          <a:blip r:embed="rId6">
            <a:alphaModFix/>
          </a:blip>
          <a:srcRect/>
          <a:stretch/>
        </p:blipFill>
        <p:spPr>
          <a:xfrm>
            <a:off x="4821079" y="4425553"/>
            <a:ext cx="140137" cy="140137"/>
          </a:xfrm>
          <a:prstGeom prst="rect">
            <a:avLst/>
          </a:prstGeom>
          <a:noFill/>
          <a:ln>
            <a:noFill/>
          </a:ln>
        </p:spPr>
      </p:pic>
      <p:sp>
        <p:nvSpPr>
          <p:cNvPr id="493" name="Google Shape;493;p12"/>
          <p:cNvSpPr/>
          <p:nvPr/>
        </p:nvSpPr>
        <p:spPr>
          <a:xfrm>
            <a:off x="4735354" y="4755356"/>
            <a:ext cx="2216944"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Actionable Intelligence &amp; Growth</a:t>
            </a:r>
            <a:endParaRPr sz="1000">
              <a:solidFill>
                <a:schemeClr val="dk1"/>
              </a:solidFill>
              <a:latin typeface="Calibri"/>
              <a:ea typeface="Calibri"/>
              <a:cs typeface="Calibri"/>
              <a:sym typeface="Calibri"/>
            </a:endParaRPr>
          </a:p>
        </p:txBody>
      </p:sp>
      <p:sp>
        <p:nvSpPr>
          <p:cNvPr id="494" name="Google Shape;494;p12"/>
          <p:cNvSpPr/>
          <p:nvPr/>
        </p:nvSpPr>
        <p:spPr>
          <a:xfrm>
            <a:off x="4735354" y="4979789"/>
            <a:ext cx="3737967" cy="664369"/>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Developed an intuitive, interactive dashboard, empowering stakeholders with </a:t>
            </a:r>
            <a:r>
              <a:rPr lang="en-US" sz="800" b="1">
                <a:solidFill>
                  <a:srgbClr val="454240"/>
                </a:solidFill>
                <a:latin typeface="DM Sans"/>
                <a:ea typeface="DM Sans"/>
                <a:cs typeface="DM Sans"/>
                <a:sym typeface="DM Sans"/>
              </a:rPr>
              <a:t>real-time querying capabilities</a:t>
            </a:r>
            <a:r>
              <a:rPr lang="en-US" sz="800">
                <a:solidFill>
                  <a:srgbClr val="454240"/>
                </a:solidFill>
                <a:latin typeface="DM Sans"/>
                <a:ea typeface="DM Sans"/>
                <a:cs typeface="DM Sans"/>
                <a:sym typeface="DM Sans"/>
              </a:rPr>
              <a:t> and identifying </a:t>
            </a:r>
            <a:r>
              <a:rPr lang="en-US" sz="800" b="1">
                <a:solidFill>
                  <a:srgbClr val="454240"/>
                </a:solidFill>
                <a:latin typeface="DM Sans"/>
                <a:ea typeface="DM Sans"/>
                <a:cs typeface="DM Sans"/>
                <a:sym typeface="DM Sans"/>
              </a:rPr>
              <a:t>3 key emerging content trends</a:t>
            </a:r>
            <a:r>
              <a:rPr lang="en-US" sz="800">
                <a:solidFill>
                  <a:srgbClr val="454240"/>
                </a:solidFill>
                <a:latin typeface="DM Sans"/>
                <a:ea typeface="DM Sans"/>
                <a:cs typeface="DM Sans"/>
                <a:sym typeface="DM Sans"/>
              </a:rPr>
              <a:t>, projected to increase viewer engagement by </a:t>
            </a:r>
            <a:r>
              <a:rPr lang="en-US" sz="800" b="1">
                <a:solidFill>
                  <a:srgbClr val="454240"/>
                </a:solidFill>
                <a:latin typeface="DM Sans"/>
                <a:ea typeface="DM Sans"/>
                <a:cs typeface="DM Sans"/>
                <a:sym typeface="DM Sans"/>
              </a:rPr>
              <a:t>10-15%</a:t>
            </a:r>
            <a:r>
              <a:rPr lang="en-US" sz="800">
                <a:solidFill>
                  <a:srgbClr val="454240"/>
                </a:solidFill>
                <a:latin typeface="DM Sans"/>
                <a:ea typeface="DM Sans"/>
                <a:cs typeface="DM Sans"/>
                <a:sym typeface="DM Sans"/>
              </a:rPr>
              <a:t> in targeted segments.</a:t>
            </a:r>
            <a:endParaRPr sz="800">
              <a:solidFill>
                <a:schemeClr val="dk1"/>
              </a:solidFill>
              <a:latin typeface="Calibri"/>
              <a:ea typeface="Calibri"/>
              <a:cs typeface="Calibri"/>
              <a:sym typeface="Calibri"/>
            </a:endParaRPr>
          </a:p>
        </p:txBody>
      </p:sp>
      <p:sp>
        <p:nvSpPr>
          <p:cNvPr id="495" name="Google Shape;495;p12"/>
          <p:cNvSpPr/>
          <p:nvPr/>
        </p:nvSpPr>
        <p:spPr>
          <a:xfrm>
            <a:off x="559237" y="5859423"/>
            <a:ext cx="8025527" cy="1194911"/>
          </a:xfrm>
          <a:prstGeom prst="roundRect">
            <a:avLst>
              <a:gd name="adj" fmla="val 365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670679" y="5970865"/>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7" name="Google Shape;497;p12" descr="preencoded.png"/>
          <p:cNvPicPr preferRelativeResize="0"/>
          <p:nvPr/>
        </p:nvPicPr>
        <p:blipFill rotWithShape="1">
          <a:blip r:embed="rId7">
            <a:alphaModFix/>
          </a:blip>
          <a:srcRect/>
          <a:stretch/>
        </p:blipFill>
        <p:spPr>
          <a:xfrm>
            <a:off x="756404" y="6056471"/>
            <a:ext cx="140137" cy="140137"/>
          </a:xfrm>
          <a:prstGeom prst="rect">
            <a:avLst/>
          </a:prstGeom>
          <a:noFill/>
          <a:ln>
            <a:noFill/>
          </a:ln>
        </p:spPr>
      </p:pic>
      <p:sp>
        <p:nvSpPr>
          <p:cNvPr id="498" name="Google Shape;498;p12"/>
          <p:cNvSpPr/>
          <p:nvPr/>
        </p:nvSpPr>
        <p:spPr>
          <a:xfrm>
            <a:off x="670679" y="6386274"/>
            <a:ext cx="2236827"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Strategic Foundation &amp; Learnings</a:t>
            </a:r>
            <a:endParaRPr sz="1000">
              <a:solidFill>
                <a:schemeClr val="dk1"/>
              </a:solidFill>
              <a:latin typeface="Calibri"/>
              <a:ea typeface="Calibri"/>
              <a:cs typeface="Calibri"/>
              <a:sym typeface="Calibri"/>
            </a:endParaRPr>
          </a:p>
        </p:txBody>
      </p:sp>
      <p:sp>
        <p:nvSpPr>
          <p:cNvPr id="499" name="Google Shape;499;p12"/>
          <p:cNvSpPr/>
          <p:nvPr/>
        </p:nvSpPr>
        <p:spPr>
          <a:xfrm>
            <a:off x="670679" y="6610707"/>
            <a:ext cx="7802642"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Provided a robust foundation for strategic decision-making, optimizing content investment, and understanding audience behavior. Key takeaway: The importance of dynamic, adaptive content strategies in a rapidly evolving market.</a:t>
            </a:r>
            <a:endParaRPr sz="800">
              <a:solidFill>
                <a:schemeClr val="dk1"/>
              </a:solidFill>
              <a:latin typeface="Calibri"/>
              <a:ea typeface="Calibri"/>
              <a:cs typeface="Calibri"/>
              <a:sym typeface="Calibri"/>
            </a:endParaRPr>
          </a:p>
        </p:txBody>
      </p:sp>
      <p:sp>
        <p:nvSpPr>
          <p:cNvPr id="500" name="Google Shape;500;p12"/>
          <p:cNvSpPr/>
          <p:nvPr/>
        </p:nvSpPr>
        <p:spPr>
          <a:xfrm>
            <a:off x="714970" y="7287935"/>
            <a:ext cx="7869793"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"This analysis has been instrumental. The interactive dashboard alone cut our research time in half and highlighted audience preferences we hadn't previously prioritized. A truly impactful project."</a:t>
            </a:r>
            <a:endParaRPr sz="800">
              <a:solidFill>
                <a:schemeClr val="dk1"/>
              </a:solidFill>
              <a:latin typeface="Calibri"/>
              <a:ea typeface="Calibri"/>
              <a:cs typeface="Calibri"/>
              <a:sym typeface="Calibri"/>
            </a:endParaRPr>
          </a:p>
        </p:txBody>
      </p:sp>
      <p:sp>
        <p:nvSpPr>
          <p:cNvPr id="501" name="Google Shape;501;p12"/>
          <p:cNvSpPr/>
          <p:nvPr/>
        </p:nvSpPr>
        <p:spPr>
          <a:xfrm>
            <a:off x="559237" y="7171134"/>
            <a:ext cx="15240" cy="565785"/>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559237" y="7853720"/>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We invite you to schedule a follow-up session to explore these findings further and discuss their direct application to your strategic initiatives.</a:t>
            </a:r>
            <a:endParaRPr sz="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09" name="Google Shape;509;p13"/>
          <p:cNvSpPr/>
          <p:nvPr/>
        </p:nvSpPr>
        <p:spPr>
          <a:xfrm>
            <a:off x="6135172" y="666512"/>
            <a:ext cx="3012162" cy="376476"/>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5C4E3D"/>
              </a:buClr>
              <a:buSzPts val="2350"/>
              <a:buFont typeface="Libre Baskerville"/>
              <a:buNone/>
            </a:pPr>
            <a:r>
              <a:rPr lang="en-US" sz="2350">
                <a:solidFill>
                  <a:srgbClr val="5C4E3D"/>
                </a:solidFill>
                <a:latin typeface="Libre Baskerville"/>
                <a:ea typeface="Libre Baskerville"/>
                <a:cs typeface="Libre Baskerville"/>
                <a:sym typeface="Libre Baskerville"/>
              </a:rPr>
              <a:t>Thank You</a:t>
            </a:r>
            <a:endParaRPr sz="2350">
              <a:solidFill>
                <a:schemeClr val="dk1"/>
              </a:solidFill>
              <a:latin typeface="Calibri"/>
              <a:ea typeface="Calibri"/>
              <a:cs typeface="Calibri"/>
              <a:sym typeface="Calibri"/>
            </a:endParaRPr>
          </a:p>
        </p:txBody>
      </p:sp>
      <p:sp>
        <p:nvSpPr>
          <p:cNvPr id="510" name="Google Shape;510;p13"/>
          <p:cNvSpPr/>
          <p:nvPr/>
        </p:nvSpPr>
        <p:spPr>
          <a:xfrm>
            <a:off x="6135176" y="1091100"/>
            <a:ext cx="43596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Questions &amp; Discussion</a:t>
            </a:r>
            <a:endParaRPr sz="1850">
              <a:solidFill>
                <a:schemeClr val="dk1"/>
              </a:solidFill>
              <a:latin typeface="Calibri"/>
              <a:ea typeface="Calibri"/>
              <a:cs typeface="Calibri"/>
              <a:sym typeface="Calibri"/>
            </a:endParaRPr>
          </a:p>
        </p:txBody>
      </p:sp>
      <p:sp>
        <p:nvSpPr>
          <p:cNvPr id="511" name="Google Shape;511;p13"/>
          <p:cNvSpPr/>
          <p:nvPr/>
        </p:nvSpPr>
        <p:spPr>
          <a:xfrm>
            <a:off x="6135172" y="1572935"/>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We've journeyed through the dynamic world of Netflix content, uncovering valuable insights. Now, we eagerly open the floor for your questions, feedback, and further discussion. Your perspectives are invaluable as we explore the implications of this project.</a:t>
            </a:r>
            <a:endParaRPr sz="900">
              <a:solidFill>
                <a:schemeClr val="dk1"/>
              </a:solidFill>
              <a:latin typeface="Calibri"/>
              <a:ea typeface="Calibri"/>
              <a:cs typeface="Calibri"/>
              <a:sym typeface="Calibri"/>
            </a:endParaRPr>
          </a:p>
        </p:txBody>
      </p:sp>
      <p:sp>
        <p:nvSpPr>
          <p:cNvPr id="512" name="Google Shape;512;p13"/>
          <p:cNvSpPr/>
          <p:nvPr/>
        </p:nvSpPr>
        <p:spPr>
          <a:xfrm>
            <a:off x="6135172" y="2139077"/>
            <a:ext cx="3569375"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Project Resources &amp; Connect</a:t>
            </a:r>
            <a:endParaRPr sz="1850">
              <a:solidFill>
                <a:schemeClr val="dk1"/>
              </a:solidFill>
              <a:latin typeface="Calibri"/>
              <a:ea typeface="Calibri"/>
              <a:cs typeface="Calibri"/>
              <a:sym typeface="Calibri"/>
            </a:endParaRPr>
          </a:p>
        </p:txBody>
      </p:sp>
      <p:sp>
        <p:nvSpPr>
          <p:cNvPr id="513" name="Google Shape;513;p13"/>
          <p:cNvSpPr/>
          <p:nvPr/>
        </p:nvSpPr>
        <p:spPr>
          <a:xfrm>
            <a:off x="6135172" y="2620923"/>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For quick access to our work and to connect with us, please use the links below or scan the provided QR codes.</a:t>
            </a:r>
            <a:endParaRPr sz="900">
              <a:solidFill>
                <a:schemeClr val="dk1"/>
              </a:solidFill>
              <a:latin typeface="Calibri"/>
              <a:ea typeface="Calibri"/>
              <a:cs typeface="Calibri"/>
              <a:sym typeface="Calibri"/>
            </a:endParaRPr>
          </a:p>
        </p:txBody>
      </p:sp>
      <p:sp>
        <p:nvSpPr>
          <p:cNvPr id="514" name="Google Shape;514;p13"/>
          <p:cNvSpPr/>
          <p:nvPr/>
        </p:nvSpPr>
        <p:spPr>
          <a:xfrm>
            <a:off x="6135172" y="2949178"/>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Interactive Dashboard</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u="sng">
                <a:solidFill>
                  <a:srgbClr val="AB842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https://netflix-database-eda-streamlit.app/</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a:solidFill>
                  <a:srgbClr val="454240"/>
                </a:solidFill>
                <a:latin typeface="DM Sans"/>
                <a:ea typeface="DM Sans"/>
                <a:cs typeface="DM Sans"/>
                <a:sym typeface="DM Sans"/>
              </a:rPr>
              <a:t>Explore the live, interactive dashboard to dive deeper into our findings and perform your own analyses.</a:t>
            </a:r>
            <a:endParaRPr sz="900">
              <a:solidFill>
                <a:schemeClr val="dk1"/>
              </a:solidFill>
              <a:latin typeface="Calibri"/>
              <a:ea typeface="Calibri"/>
              <a:cs typeface="Calibri"/>
              <a:sym typeface="Calibri"/>
            </a:endParaRPr>
          </a:p>
        </p:txBody>
      </p:sp>
      <p:sp>
        <p:nvSpPr>
          <p:cNvPr id="515" name="Google Shape;515;p13"/>
          <p:cNvSpPr/>
          <p:nvPr/>
        </p:nvSpPr>
        <p:spPr>
          <a:xfrm>
            <a:off x="6135172" y="3376851"/>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Contact Email: </a:t>
            </a:r>
            <a:r>
              <a:rPr lang="en-US" sz="900" u="sng">
                <a:solidFill>
                  <a:srgbClr val="AB842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mitadru231001001117@technoindiacolkata.com</a:t>
            </a:r>
            <a:r>
              <a:rPr lang="en-US" sz="900">
                <a:solidFill>
                  <a:srgbClr val="454240"/>
                </a:solidFill>
                <a:latin typeface="DM Sans"/>
                <a:ea typeface="DM Sans"/>
                <a:cs typeface="DM Sans"/>
                <a:sym typeface="DM Sans"/>
              </a:rPr>
              <a:t>. Reach</a:t>
            </a:r>
            <a:r>
              <a:rPr lang="en-US" sz="900" u="sng">
                <a:solidFill>
                  <a:srgbClr val="454240"/>
                </a:solidFill>
                <a:latin typeface="DM Sans"/>
                <a:ea typeface="DM Sans"/>
                <a:cs typeface="DM Sans"/>
                <a:sym typeface="DM Sans"/>
              </a:rPr>
              <a:t> </a:t>
            </a:r>
            <a:r>
              <a:rPr lang="en-US" sz="900">
                <a:solidFill>
                  <a:srgbClr val="454240"/>
                </a:solidFill>
                <a:latin typeface="DM Sans"/>
                <a:ea typeface="DM Sans"/>
                <a:cs typeface="DM Sans"/>
                <a:sym typeface="DM Sans"/>
              </a:rPr>
              <a:t>out directly for inquiries, collaborations, or further project details.</a:t>
            </a:r>
            <a:endParaRPr sz="900">
              <a:solidFill>
                <a:schemeClr val="dk1"/>
              </a:solidFill>
              <a:latin typeface="Calibri"/>
              <a:ea typeface="Calibri"/>
              <a:cs typeface="Calibri"/>
              <a:sym typeface="Calibri"/>
            </a:endParaRPr>
          </a:p>
        </p:txBody>
      </p:sp>
      <p:sp>
        <p:nvSpPr>
          <p:cNvPr id="516" name="Google Shape;516;p13">
            <a:hlinkClick r:id="rId6"/>
          </p:cNvPr>
          <p:cNvSpPr/>
          <p:nvPr/>
        </p:nvSpPr>
        <p:spPr>
          <a:xfrm>
            <a:off x="6135172" y="3804523"/>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LinkedIn: </a:t>
            </a:r>
            <a:r>
              <a:rPr lang="en-US" sz="900" u="sng">
                <a:solidFill>
                  <a:srgbClr val="AB842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https://www.linkedin.com/in/mitadru-karmakar-43127419</a:t>
            </a:r>
            <a:r>
              <a:rPr lang="en-US" sz="900">
                <a:solidFill>
                  <a:srgbClr val="454240"/>
                </a:solidFill>
                <a:latin typeface="DM Sans"/>
                <a:ea typeface="DM Sans"/>
                <a:cs typeface="DM Sans"/>
                <a:sym typeface="DM Sans"/>
              </a:rPr>
              <a:t>. Connect with me on LinkedIn to follow my work and professional journey, and to discuss potential opportunities.</a:t>
            </a:r>
            <a:endParaRPr sz="900">
              <a:solidFill>
                <a:schemeClr val="dk1"/>
              </a:solidFill>
              <a:latin typeface="Calibri"/>
              <a:ea typeface="Calibri"/>
              <a:cs typeface="Calibri"/>
              <a:sym typeface="Calibri"/>
            </a:endParaRPr>
          </a:p>
        </p:txBody>
      </p:sp>
      <p:sp>
        <p:nvSpPr>
          <p:cNvPr id="517" name="Google Shape;517;p13"/>
          <p:cNvSpPr/>
          <p:nvPr/>
        </p:nvSpPr>
        <p:spPr>
          <a:xfrm>
            <a:off x="6135172" y="4232196"/>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GitHub Repository: </a:t>
            </a:r>
            <a:r>
              <a:rPr lang="en-US" sz="900" u="sng">
                <a:solidFill>
                  <a:srgbClr val="AB842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https://github.com/Readerss/Netflix-EDA</a:t>
            </a:r>
            <a:r>
              <a:rPr lang="en-US" sz="900">
                <a:solidFill>
                  <a:srgbClr val="454240"/>
                </a:solidFill>
                <a:latin typeface="DM Sans"/>
                <a:ea typeface="DM Sans"/>
                <a:cs typeface="DM Sans"/>
                <a:sym typeface="DM Sans"/>
              </a:rPr>
              <a:t>. Access the full codebase, data preprocessing steps, and analysis scripts for transparency and reproducibility.</a:t>
            </a:r>
            <a:endParaRPr sz="900">
              <a:solidFill>
                <a:schemeClr val="dk1"/>
              </a:solidFill>
              <a:latin typeface="Calibri"/>
              <a:ea typeface="Calibri"/>
              <a:cs typeface="Calibri"/>
              <a:sym typeface="Calibri"/>
            </a:endParaRPr>
          </a:p>
        </p:txBody>
      </p:sp>
      <p:sp>
        <p:nvSpPr>
          <p:cNvPr id="518" name="Google Shape;518;p13"/>
          <p:cNvSpPr/>
          <p:nvPr/>
        </p:nvSpPr>
        <p:spPr>
          <a:xfrm>
            <a:off x="6135172" y="4798338"/>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Acknowledgments</a:t>
            </a:r>
            <a:endParaRPr sz="1850">
              <a:solidFill>
                <a:schemeClr val="dk1"/>
              </a:solidFill>
              <a:latin typeface="Calibri"/>
              <a:ea typeface="Calibri"/>
              <a:cs typeface="Calibri"/>
              <a:sym typeface="Calibri"/>
            </a:endParaRPr>
          </a:p>
        </p:txBody>
      </p:sp>
      <p:sp>
        <p:nvSpPr>
          <p:cNvPr id="519" name="Google Shape;519;p13"/>
          <p:cNvSpPr/>
          <p:nvPr/>
        </p:nvSpPr>
        <p:spPr>
          <a:xfrm>
            <a:off x="6135172" y="5280184"/>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This project was proudly presented by </a:t>
            </a:r>
            <a:r>
              <a:rPr lang="en-US" sz="900" b="1">
                <a:solidFill>
                  <a:srgbClr val="454240"/>
                </a:solidFill>
                <a:latin typeface="DM Sans"/>
                <a:ea typeface="DM Sans"/>
                <a:cs typeface="DM Sans"/>
                <a:sym typeface="DM Sans"/>
              </a:rPr>
              <a:t>Mitadru Karmakar</a:t>
            </a:r>
            <a:r>
              <a:rPr lang="en-US" sz="900">
                <a:solidFill>
                  <a:srgbClr val="454240"/>
                </a:solidFill>
                <a:latin typeface="DM Sans"/>
                <a:ea typeface="DM Sans"/>
                <a:cs typeface="DM Sans"/>
                <a:sym typeface="DM Sans"/>
              </a:rPr>
              <a:t> (Techno India University). My deepest gratitude goes to my esteemed supervisor, </a:t>
            </a:r>
            <a:r>
              <a:rPr lang="en-US" sz="900" b="1">
                <a:solidFill>
                  <a:srgbClr val="454240"/>
                </a:solidFill>
                <a:latin typeface="DM Sans"/>
                <a:ea typeface="DM Sans"/>
                <a:cs typeface="DM Sans"/>
                <a:sym typeface="DM Sans"/>
              </a:rPr>
              <a:t>Naina Devi</a:t>
            </a:r>
            <a:r>
              <a:rPr lang="en-US" sz="900">
                <a:solidFill>
                  <a:srgbClr val="454240"/>
                </a:solidFill>
                <a:latin typeface="DM Sans"/>
                <a:ea typeface="DM Sans"/>
                <a:cs typeface="DM Sans"/>
                <a:sym typeface="DM Sans"/>
              </a:rPr>
              <a:t>, for her invaluable guidance, support, and profound insights that were instrumental to this research.</a:t>
            </a:r>
            <a:endParaRPr sz="900">
              <a:solidFill>
                <a:schemeClr val="dk1"/>
              </a:solidFill>
              <a:latin typeface="Calibri"/>
              <a:ea typeface="Calibri"/>
              <a:cs typeface="Calibri"/>
              <a:sym typeface="Calibri"/>
            </a:endParaRPr>
          </a:p>
        </p:txBody>
      </p:sp>
      <p:sp>
        <p:nvSpPr>
          <p:cNvPr id="520" name="Google Shape;520;p13"/>
          <p:cNvSpPr/>
          <p:nvPr/>
        </p:nvSpPr>
        <p:spPr>
          <a:xfrm>
            <a:off x="6135172" y="5801201"/>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Special thanks to </a:t>
            </a:r>
            <a:r>
              <a:rPr lang="en-US" sz="900" b="1">
                <a:solidFill>
                  <a:srgbClr val="454240"/>
                </a:solidFill>
                <a:latin typeface="DM Sans"/>
                <a:ea typeface="DM Sans"/>
                <a:cs typeface="DM Sans"/>
                <a:sym typeface="DM Sans"/>
              </a:rPr>
              <a:t>Python</a:t>
            </a:r>
            <a:r>
              <a:rPr lang="en-US" sz="900">
                <a:solidFill>
                  <a:srgbClr val="454240"/>
                </a:solidFill>
                <a:latin typeface="DM Sans"/>
                <a:ea typeface="DM Sans"/>
                <a:cs typeface="DM Sans"/>
                <a:sym typeface="DM Sans"/>
              </a:rPr>
              <a:t> for its robust libraries, </a:t>
            </a:r>
            <a:r>
              <a:rPr lang="en-US" sz="900" b="1">
                <a:solidFill>
                  <a:srgbClr val="454240"/>
                </a:solidFill>
                <a:latin typeface="DM Sans"/>
                <a:ea typeface="DM Sans"/>
                <a:cs typeface="DM Sans"/>
                <a:sym typeface="DM Sans"/>
              </a:rPr>
              <a:t>Streamlit</a:t>
            </a:r>
            <a:r>
              <a:rPr lang="en-US" sz="900">
                <a:solidFill>
                  <a:srgbClr val="454240"/>
                </a:solidFill>
                <a:latin typeface="DM Sans"/>
                <a:ea typeface="DM Sans"/>
                <a:cs typeface="DM Sans"/>
                <a:sym typeface="DM Sans"/>
              </a:rPr>
              <a:t> for enabling the creation of an intuitive interactive dashboard, and </a:t>
            </a:r>
            <a:r>
              <a:rPr lang="en-US" sz="900" b="1">
                <a:solidFill>
                  <a:srgbClr val="454240"/>
                </a:solidFill>
                <a:latin typeface="DM Sans"/>
                <a:ea typeface="DM Sans"/>
                <a:cs typeface="DM Sans"/>
                <a:sym typeface="DM Sans"/>
              </a:rPr>
              <a:t>Kaggle</a:t>
            </a:r>
            <a:r>
              <a:rPr lang="en-US" sz="900">
                <a:solidFill>
                  <a:srgbClr val="454240"/>
                </a:solidFill>
                <a:latin typeface="DM Sans"/>
                <a:ea typeface="DM Sans"/>
                <a:cs typeface="DM Sans"/>
                <a:sym typeface="DM Sans"/>
              </a:rPr>
              <a:t> for providing the comprehensive dataset that formed the foundation of this analytical journey. Their contributions are truly appreciated.</a:t>
            </a:r>
            <a:endParaRPr sz="900">
              <a:solidFill>
                <a:schemeClr val="dk1"/>
              </a:solidFill>
              <a:latin typeface="Calibri"/>
              <a:ea typeface="Calibri"/>
              <a:cs typeface="Calibri"/>
              <a:sym typeface="Calibri"/>
            </a:endParaRPr>
          </a:p>
        </p:txBody>
      </p:sp>
      <p:sp>
        <p:nvSpPr>
          <p:cNvPr id="521" name="Google Shape;521;p13"/>
          <p:cNvSpPr/>
          <p:nvPr/>
        </p:nvSpPr>
        <p:spPr>
          <a:xfrm>
            <a:off x="6135172" y="6367343"/>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Next Steps</a:t>
            </a:r>
            <a:endParaRPr sz="1850">
              <a:solidFill>
                <a:schemeClr val="dk1"/>
              </a:solidFill>
              <a:latin typeface="Calibri"/>
              <a:ea typeface="Calibri"/>
              <a:cs typeface="Calibri"/>
              <a:sym typeface="Calibri"/>
            </a:endParaRPr>
          </a:p>
        </p:txBody>
      </p:sp>
      <p:sp>
        <p:nvSpPr>
          <p:cNvPr id="522" name="Google Shape;522;p13"/>
          <p:cNvSpPr/>
          <p:nvPr/>
        </p:nvSpPr>
        <p:spPr>
          <a:xfrm>
            <a:off x="6135172" y="6849189"/>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 encourage you to schedule a follow-up discussion to explore how these insights can be tailored to your specific strategic goals. Let's collaborate to transform data into impactful decisions.</a:t>
            </a:r>
            <a:endParaRPr sz="900">
              <a:solidFill>
                <a:schemeClr val="dk1"/>
              </a:solidFill>
              <a:latin typeface="Calibri"/>
              <a:ea typeface="Calibri"/>
              <a:cs typeface="Calibri"/>
              <a:sym typeface="Calibri"/>
            </a:endParaRPr>
          </a:p>
        </p:txBody>
      </p:sp>
      <p:sp>
        <p:nvSpPr>
          <p:cNvPr id="523" name="Google Shape;523;p13"/>
          <p:cNvSpPr/>
          <p:nvPr/>
        </p:nvSpPr>
        <p:spPr>
          <a:xfrm>
            <a:off x="6135172" y="7370207"/>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Thank you for your time and attention. Let's continue to harness data for impactful storytelling and strategic growth.</a:t>
            </a:r>
            <a:endParaRPr sz="900">
              <a:solidFill>
                <a:schemeClr val="dk1"/>
              </a:solidFill>
              <a:latin typeface="Calibri"/>
              <a:ea typeface="Calibri"/>
              <a:cs typeface="Calibri"/>
              <a:sym typeface="Calibri"/>
            </a:endParaRPr>
          </a:p>
        </p:txBody>
      </p:sp>
      <p:pic>
        <p:nvPicPr>
          <p:cNvPr id="524" name="Google Shape;524;p13"/>
          <p:cNvPicPr preferRelativeResize="0"/>
          <p:nvPr/>
        </p:nvPicPr>
        <p:blipFill rotWithShape="1">
          <a:blip r:embed="rId8">
            <a:alphaModFix/>
          </a:blip>
          <a:srcRect/>
          <a:stretch/>
        </p:blipFill>
        <p:spPr>
          <a:xfrm>
            <a:off x="12201186" y="7625676"/>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2" descr="preencoded.png"/>
          <p:cNvPicPr preferRelativeResize="0"/>
          <p:nvPr/>
        </p:nvPicPr>
        <p:blipFill rotWithShape="1">
          <a:blip r:embed="rId3">
            <a:alphaModFix/>
          </a:blip>
          <a:srcRect/>
          <a:stretch/>
        </p:blipFill>
        <p:spPr>
          <a:xfrm>
            <a:off x="0" y="0"/>
            <a:ext cx="14630400" cy="1984653"/>
          </a:xfrm>
          <a:prstGeom prst="rect">
            <a:avLst/>
          </a:prstGeom>
          <a:noFill/>
          <a:ln>
            <a:noFill/>
          </a:ln>
        </p:spPr>
      </p:pic>
      <p:sp>
        <p:nvSpPr>
          <p:cNvPr id="88" name="Google Shape;88;p2"/>
          <p:cNvSpPr/>
          <p:nvPr/>
        </p:nvSpPr>
        <p:spPr>
          <a:xfrm>
            <a:off x="793790" y="275463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Unlock the vast potential of Netflix's rich content library through targeted data analysis. By diving deep into content metrics, we aim to transform raw data into actionable insights, driving strategic decisions and enhancing viewer experience.</a:t>
            </a:r>
            <a:endParaRPr sz="1250">
              <a:solidFill>
                <a:schemeClr val="dk1"/>
              </a:solidFill>
              <a:latin typeface="Calibri"/>
              <a:ea typeface="Calibri"/>
              <a:cs typeface="Calibri"/>
              <a:sym typeface="Calibri"/>
            </a:endParaRPr>
          </a:p>
        </p:txBody>
      </p:sp>
      <p:sp>
        <p:nvSpPr>
          <p:cNvPr id="89" name="Google Shape;89;p2"/>
          <p:cNvSpPr/>
          <p:nvPr/>
        </p:nvSpPr>
        <p:spPr>
          <a:xfrm>
            <a:off x="793804" y="3421500"/>
            <a:ext cx="11223300" cy="5082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5C4E3D"/>
              </a:buClr>
              <a:buSzPts val="3100"/>
              <a:buFont typeface="Libre Baskerville"/>
              <a:buNone/>
            </a:pPr>
            <a:r>
              <a:rPr lang="en-US" sz="3100">
                <a:solidFill>
                  <a:srgbClr val="5C4E3D"/>
                </a:solidFill>
                <a:latin typeface="Libre Baskerville"/>
                <a:ea typeface="Libre Baskerville"/>
                <a:cs typeface="Libre Baskerville"/>
                <a:sym typeface="Libre Baskerville"/>
              </a:rPr>
              <a:t>Netflix Content Analysis: Key Objectives</a:t>
            </a:r>
            <a:endParaRPr sz="3100">
              <a:solidFill>
                <a:schemeClr val="dk1"/>
              </a:solidFill>
              <a:latin typeface="Calibri"/>
              <a:ea typeface="Calibri"/>
              <a:cs typeface="Calibri"/>
              <a:sym typeface="Calibri"/>
            </a:endParaRPr>
          </a:p>
        </p:txBody>
      </p:sp>
      <p:sp>
        <p:nvSpPr>
          <p:cNvPr id="90" name="Google Shape;90;p2"/>
          <p:cNvSpPr/>
          <p:nvPr/>
        </p:nvSpPr>
        <p:spPr>
          <a:xfrm>
            <a:off x="793790" y="4155757"/>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This project conducts a comprehensive Exploratory Data Analysis (EDA) on the Netflix Movies and TV Shows dataset. Leveraging Python for robust data manipulation and Streamlit for interactive visualization, our primary objectives are to uncover significant trends and patterns related to content production, distribution, and audience preferences.</a:t>
            </a:r>
            <a:endParaRPr sz="1250">
              <a:solidFill>
                <a:schemeClr val="dk1"/>
              </a:solidFill>
              <a:latin typeface="Calibri"/>
              <a:ea typeface="Calibri"/>
              <a:cs typeface="Calibri"/>
              <a:sym typeface="Calibri"/>
            </a:endParaRPr>
          </a:p>
        </p:txBody>
      </p:sp>
      <p:sp>
        <p:nvSpPr>
          <p:cNvPr id="91" name="Google Shape;91;p2"/>
          <p:cNvSpPr/>
          <p:nvPr/>
        </p:nvSpPr>
        <p:spPr>
          <a:xfrm>
            <a:off x="793790"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960120"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descr="preencoded.png"/>
          <p:cNvPicPr preferRelativeResize="0"/>
          <p:nvPr/>
        </p:nvPicPr>
        <p:blipFill rotWithShape="1">
          <a:blip r:embed="rId4">
            <a:alphaModFix/>
          </a:blip>
          <a:srcRect/>
          <a:stretch/>
        </p:blipFill>
        <p:spPr>
          <a:xfrm>
            <a:off x="1091089" y="5139809"/>
            <a:ext cx="214313" cy="214312"/>
          </a:xfrm>
          <a:prstGeom prst="rect">
            <a:avLst/>
          </a:prstGeom>
          <a:noFill/>
          <a:ln>
            <a:noFill/>
          </a:ln>
        </p:spPr>
      </p:pic>
      <p:sp>
        <p:nvSpPr>
          <p:cNvPr id="94" name="Google Shape;94;p2"/>
          <p:cNvSpPr/>
          <p:nvPr/>
        </p:nvSpPr>
        <p:spPr>
          <a:xfrm>
            <a:off x="960120" y="5643801"/>
            <a:ext cx="349769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Content Taxonomy &amp; Distribution</a:t>
            </a:r>
            <a:endParaRPr sz="1550">
              <a:solidFill>
                <a:schemeClr val="dk1"/>
              </a:solidFill>
              <a:latin typeface="Calibri"/>
              <a:ea typeface="Calibri"/>
              <a:cs typeface="Calibri"/>
              <a:sym typeface="Calibri"/>
            </a:endParaRPr>
          </a:p>
        </p:txBody>
      </p:sp>
      <p:sp>
        <p:nvSpPr>
          <p:cNvPr id="95" name="Google Shape;95;p2"/>
          <p:cNvSpPr/>
          <p:nvPr/>
        </p:nvSpPr>
        <p:spPr>
          <a:xfrm>
            <a:off x="960120"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Analyzing the balance between movies and TV shows, predominant genres, and rating classifications.</a:t>
            </a:r>
            <a:endParaRPr sz="1250">
              <a:solidFill>
                <a:schemeClr val="dk1"/>
              </a:solidFill>
              <a:latin typeface="Calibri"/>
              <a:ea typeface="Calibri"/>
              <a:cs typeface="Calibri"/>
              <a:sym typeface="Calibri"/>
            </a:endParaRPr>
          </a:p>
        </p:txBody>
      </p:sp>
      <p:sp>
        <p:nvSpPr>
          <p:cNvPr id="96" name="Google Shape;96;p2"/>
          <p:cNvSpPr/>
          <p:nvPr/>
        </p:nvSpPr>
        <p:spPr>
          <a:xfrm>
            <a:off x="5194221" y="4842510"/>
            <a:ext cx="4241840"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36055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 descr="preencoded.png"/>
          <p:cNvPicPr preferRelativeResize="0"/>
          <p:nvPr/>
        </p:nvPicPr>
        <p:blipFill rotWithShape="1">
          <a:blip r:embed="rId5">
            <a:alphaModFix/>
          </a:blip>
          <a:srcRect/>
          <a:stretch/>
        </p:blipFill>
        <p:spPr>
          <a:xfrm>
            <a:off x="5491520" y="5139809"/>
            <a:ext cx="214313" cy="214312"/>
          </a:xfrm>
          <a:prstGeom prst="rect">
            <a:avLst/>
          </a:prstGeom>
          <a:noFill/>
          <a:ln>
            <a:noFill/>
          </a:ln>
        </p:spPr>
      </p:pic>
      <p:sp>
        <p:nvSpPr>
          <p:cNvPr id="99" name="Google Shape;99;p2"/>
          <p:cNvSpPr/>
          <p:nvPr/>
        </p:nvSpPr>
        <p:spPr>
          <a:xfrm>
            <a:off x="5360551" y="5643801"/>
            <a:ext cx="292107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Geographic Content Insights</a:t>
            </a:r>
            <a:endParaRPr sz="1550">
              <a:solidFill>
                <a:schemeClr val="dk1"/>
              </a:solidFill>
              <a:latin typeface="Calibri"/>
              <a:ea typeface="Calibri"/>
              <a:cs typeface="Calibri"/>
              <a:sym typeface="Calibri"/>
            </a:endParaRPr>
          </a:p>
        </p:txBody>
      </p:sp>
      <p:sp>
        <p:nvSpPr>
          <p:cNvPr id="100" name="Google Shape;100;p2"/>
          <p:cNvSpPr/>
          <p:nvPr/>
        </p:nvSpPr>
        <p:spPr>
          <a:xfrm>
            <a:off x="5360551" y="5987058"/>
            <a:ext cx="3909179"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Identifying key content-producing countries and their contribution to the Netflix catalog.</a:t>
            </a:r>
            <a:endParaRPr sz="1250">
              <a:solidFill>
                <a:schemeClr val="dk1"/>
              </a:solidFill>
              <a:latin typeface="Calibri"/>
              <a:ea typeface="Calibri"/>
              <a:cs typeface="Calibri"/>
              <a:sym typeface="Calibri"/>
            </a:endParaRPr>
          </a:p>
        </p:txBody>
      </p:sp>
      <p:sp>
        <p:nvSpPr>
          <p:cNvPr id="101" name="Google Shape;101;p2"/>
          <p:cNvSpPr/>
          <p:nvPr/>
        </p:nvSpPr>
        <p:spPr>
          <a:xfrm>
            <a:off x="9594771"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76110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 descr="preencoded.png"/>
          <p:cNvPicPr preferRelativeResize="0"/>
          <p:nvPr/>
        </p:nvPicPr>
        <p:blipFill rotWithShape="1">
          <a:blip r:embed="rId6">
            <a:alphaModFix/>
          </a:blip>
          <a:srcRect/>
          <a:stretch/>
        </p:blipFill>
        <p:spPr>
          <a:xfrm>
            <a:off x="9892070" y="5139809"/>
            <a:ext cx="214313" cy="214312"/>
          </a:xfrm>
          <a:prstGeom prst="rect">
            <a:avLst/>
          </a:prstGeom>
          <a:noFill/>
          <a:ln>
            <a:noFill/>
          </a:ln>
        </p:spPr>
      </p:pic>
      <p:sp>
        <p:nvSpPr>
          <p:cNvPr id="104" name="Google Shape;104;p2"/>
          <p:cNvSpPr/>
          <p:nvPr/>
        </p:nvSpPr>
        <p:spPr>
          <a:xfrm>
            <a:off x="9761101" y="5643801"/>
            <a:ext cx="295798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Temporal Production Trends</a:t>
            </a:r>
            <a:endParaRPr sz="1550">
              <a:solidFill>
                <a:schemeClr val="dk1"/>
              </a:solidFill>
              <a:latin typeface="Calibri"/>
              <a:ea typeface="Calibri"/>
              <a:cs typeface="Calibri"/>
              <a:sym typeface="Calibri"/>
            </a:endParaRPr>
          </a:p>
        </p:txBody>
      </p:sp>
      <p:sp>
        <p:nvSpPr>
          <p:cNvPr id="105" name="Google Shape;105;p2"/>
          <p:cNvSpPr/>
          <p:nvPr/>
        </p:nvSpPr>
        <p:spPr>
          <a:xfrm>
            <a:off x="9761101"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Examining the evolution of content production, release frequencies, and seasonal variations over time.</a:t>
            </a:r>
            <a:endParaRPr sz="1250">
              <a:solidFill>
                <a:schemeClr val="dk1"/>
              </a:solidFill>
              <a:latin typeface="Calibri"/>
              <a:ea typeface="Calibri"/>
              <a:cs typeface="Calibri"/>
              <a:sym typeface="Calibri"/>
            </a:endParaRPr>
          </a:p>
        </p:txBody>
      </p:sp>
      <p:sp>
        <p:nvSpPr>
          <p:cNvPr id="106" name="Google Shape;106;p2"/>
          <p:cNvSpPr/>
          <p:nvPr/>
        </p:nvSpPr>
        <p:spPr>
          <a:xfrm>
            <a:off x="793790" y="709422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By achieving these objectives, we anticipate a clearer understanding of content performance, audience engagement drivers, and potential areas for strategic content acquisition and development, ultimately informing more effective content strategies for Netflix.</a:t>
            </a:r>
            <a:endParaRPr sz="1250">
              <a:solidFill>
                <a:schemeClr val="dk1"/>
              </a:solidFill>
              <a:latin typeface="Calibri"/>
              <a:ea typeface="Calibri"/>
              <a:cs typeface="Calibri"/>
              <a:sym typeface="Calibri"/>
            </a:endParaRPr>
          </a:p>
        </p:txBody>
      </p:sp>
      <p:pic>
        <p:nvPicPr>
          <p:cNvPr id="107" name="Google Shape;107;p2"/>
          <p:cNvPicPr preferRelativeResize="0"/>
          <p:nvPr/>
        </p:nvPicPr>
        <p:blipFill rotWithShape="1">
          <a:blip r:embed="rId7">
            <a:alphaModFix/>
          </a:blip>
          <a:srcRect/>
          <a:stretch/>
        </p:blipFill>
        <p:spPr>
          <a:xfrm>
            <a:off x="12108529" y="7716917"/>
            <a:ext cx="2432515" cy="414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787949" y="604673"/>
            <a:ext cx="7970100" cy="632400"/>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5C4E3D"/>
              </a:buClr>
              <a:buSzPts val="3300"/>
              <a:buFont typeface="Libre Baskerville"/>
              <a:buNone/>
            </a:pPr>
            <a:r>
              <a:rPr lang="en-US" sz="3300">
                <a:solidFill>
                  <a:srgbClr val="5C4E3D"/>
                </a:solidFill>
                <a:latin typeface="Libre Baskerville"/>
                <a:ea typeface="Libre Baskerville"/>
                <a:cs typeface="Libre Baskerville"/>
                <a:sym typeface="Libre Baskerville"/>
              </a:rPr>
              <a:t>Our Advanced Technology Stack</a:t>
            </a:r>
            <a:endParaRPr sz="3300">
              <a:solidFill>
                <a:schemeClr val="dk1"/>
              </a:solidFill>
              <a:latin typeface="Calibri"/>
              <a:ea typeface="Calibri"/>
              <a:cs typeface="Calibri"/>
              <a:sym typeface="Calibri"/>
            </a:endParaRPr>
          </a:p>
        </p:txBody>
      </p:sp>
      <p:sp>
        <p:nvSpPr>
          <p:cNvPr id="114" name="Google Shape;114;p3"/>
          <p:cNvSpPr/>
          <p:nvPr/>
        </p:nvSpPr>
        <p:spPr>
          <a:xfrm>
            <a:off x="787956" y="1486019"/>
            <a:ext cx="13054489"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We've meticulously assembled a powerful and versatile technology stack to ensure robust data processing, sophisticated visualization, and seamless deployment of our interactive Netflix content analysis dashboard. Each tool was chosen for its proven capability, efficiency, and collaborative synergy, empowering us to transform raw data into compelling, actionable insights.</a:t>
            </a:r>
            <a:endParaRPr sz="1300">
              <a:solidFill>
                <a:schemeClr val="dk1"/>
              </a:solidFill>
              <a:latin typeface="Calibri"/>
              <a:ea typeface="Calibri"/>
              <a:cs typeface="Calibri"/>
              <a:sym typeface="Calibri"/>
            </a:endParaRPr>
          </a:p>
        </p:txBody>
      </p:sp>
      <p:pic>
        <p:nvPicPr>
          <p:cNvPr id="115" name="Google Shape;115;p3" descr="preencoded.png"/>
          <p:cNvPicPr preferRelativeResize="0"/>
          <p:nvPr/>
        </p:nvPicPr>
        <p:blipFill rotWithShape="1">
          <a:blip r:embed="rId3">
            <a:alphaModFix/>
          </a:blip>
          <a:srcRect/>
          <a:stretch/>
        </p:blipFill>
        <p:spPr>
          <a:xfrm>
            <a:off x="787956" y="2486025"/>
            <a:ext cx="506492" cy="506492"/>
          </a:xfrm>
          <a:prstGeom prst="rect">
            <a:avLst/>
          </a:prstGeom>
          <a:noFill/>
          <a:ln>
            <a:noFill/>
          </a:ln>
        </p:spPr>
      </p:pic>
      <p:sp>
        <p:nvSpPr>
          <p:cNvPr id="116" name="Google Shape;116;p3"/>
          <p:cNvSpPr/>
          <p:nvPr/>
        </p:nvSpPr>
        <p:spPr>
          <a:xfrm>
            <a:off x="787956" y="3203496"/>
            <a:ext cx="2890480"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Data Processing &amp; Analysis</a:t>
            </a:r>
            <a:endParaRPr sz="1650">
              <a:solidFill>
                <a:schemeClr val="dk1"/>
              </a:solidFill>
              <a:latin typeface="Calibri"/>
              <a:ea typeface="Calibri"/>
              <a:cs typeface="Calibri"/>
              <a:sym typeface="Calibri"/>
            </a:endParaRPr>
          </a:p>
        </p:txBody>
      </p:sp>
      <p:sp>
        <p:nvSpPr>
          <p:cNvPr id="117" name="Google Shape;117;p3"/>
          <p:cNvSpPr/>
          <p:nvPr/>
        </p:nvSpPr>
        <p:spPr>
          <a:xfrm>
            <a:off x="787956"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Python (v3.9+)</a:t>
            </a:r>
            <a:r>
              <a:rPr lang="en-US" sz="1300">
                <a:solidFill>
                  <a:srgbClr val="454240"/>
                </a:solidFill>
                <a:latin typeface="DM Sans"/>
                <a:ea typeface="DM Sans"/>
                <a:cs typeface="DM Sans"/>
                <a:sym typeface="DM Sans"/>
              </a:rPr>
              <a:t>: The core language for its vast ecosystem. </a:t>
            </a:r>
            <a:r>
              <a:rPr lang="en-US" sz="1300" b="1">
                <a:solidFill>
                  <a:srgbClr val="454240"/>
                </a:solidFill>
                <a:latin typeface="DM Sans"/>
                <a:ea typeface="DM Sans"/>
                <a:cs typeface="DM Sans"/>
                <a:sym typeface="DM Sans"/>
              </a:rPr>
              <a:t>Pandas (v1.5+)</a:t>
            </a:r>
            <a:r>
              <a:rPr lang="en-US" sz="1300">
                <a:solidFill>
                  <a:srgbClr val="454240"/>
                </a:solidFill>
                <a:latin typeface="DM Sans"/>
                <a:ea typeface="DM Sans"/>
                <a:cs typeface="DM Sans"/>
                <a:sym typeface="DM Sans"/>
              </a:rPr>
              <a:t>: Essential for high-performance data manipulation, cleaning, and statistical analysis, chosen for its efficiency with large datasets.</a:t>
            </a:r>
            <a:endParaRPr sz="1300">
              <a:solidFill>
                <a:schemeClr val="dk1"/>
              </a:solidFill>
              <a:latin typeface="Calibri"/>
              <a:ea typeface="Calibri"/>
              <a:cs typeface="Calibri"/>
              <a:sym typeface="Calibri"/>
            </a:endParaRPr>
          </a:p>
        </p:txBody>
      </p:sp>
      <p:pic>
        <p:nvPicPr>
          <p:cNvPr id="118" name="Google Shape;118;p3" descr="preencoded.png"/>
          <p:cNvPicPr preferRelativeResize="0"/>
          <p:nvPr/>
        </p:nvPicPr>
        <p:blipFill rotWithShape="1">
          <a:blip r:embed="rId4">
            <a:alphaModFix/>
          </a:blip>
          <a:srcRect/>
          <a:stretch/>
        </p:blipFill>
        <p:spPr>
          <a:xfrm>
            <a:off x="7420689" y="2486025"/>
            <a:ext cx="506492" cy="506492"/>
          </a:xfrm>
          <a:prstGeom prst="rect">
            <a:avLst/>
          </a:prstGeom>
          <a:noFill/>
          <a:ln>
            <a:noFill/>
          </a:ln>
        </p:spPr>
      </p:pic>
      <p:sp>
        <p:nvSpPr>
          <p:cNvPr id="119" name="Google Shape;119;p3"/>
          <p:cNvSpPr/>
          <p:nvPr/>
        </p:nvSpPr>
        <p:spPr>
          <a:xfrm>
            <a:off x="7420689" y="3203496"/>
            <a:ext cx="3003113"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Dynamic Data Visualization</a:t>
            </a:r>
            <a:endParaRPr sz="1650">
              <a:solidFill>
                <a:schemeClr val="dk1"/>
              </a:solidFill>
              <a:latin typeface="Calibri"/>
              <a:ea typeface="Calibri"/>
              <a:cs typeface="Calibri"/>
              <a:sym typeface="Calibri"/>
            </a:endParaRPr>
          </a:p>
        </p:txBody>
      </p:sp>
      <p:sp>
        <p:nvSpPr>
          <p:cNvPr id="120" name="Google Shape;120;p3"/>
          <p:cNvSpPr/>
          <p:nvPr/>
        </p:nvSpPr>
        <p:spPr>
          <a:xfrm>
            <a:off x="7420689"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Matplotlib (v3.6+)</a:t>
            </a:r>
            <a:r>
              <a:rPr lang="en-US" sz="1300">
                <a:solidFill>
                  <a:srgbClr val="454240"/>
                </a:solidFill>
                <a:latin typeface="DM Sans"/>
                <a:ea typeface="DM Sans"/>
                <a:cs typeface="DM Sans"/>
                <a:sym typeface="DM Sans"/>
              </a:rPr>
              <a:t>: For foundational plotting. </a:t>
            </a:r>
            <a:r>
              <a:rPr lang="en-US" sz="1300" b="1">
                <a:solidFill>
                  <a:srgbClr val="454240"/>
                </a:solidFill>
                <a:latin typeface="DM Sans"/>
                <a:ea typeface="DM Sans"/>
                <a:cs typeface="DM Sans"/>
                <a:sym typeface="DM Sans"/>
              </a:rPr>
              <a:t>Seaborn (v0.12+)</a:t>
            </a:r>
            <a:r>
              <a:rPr lang="en-US" sz="1300">
                <a:solidFill>
                  <a:srgbClr val="454240"/>
                </a:solidFill>
                <a:latin typeface="DM Sans"/>
                <a:ea typeface="DM Sans"/>
                <a:cs typeface="DM Sans"/>
                <a:sym typeface="DM Sans"/>
              </a:rPr>
              <a:t>: Enhances statistical graphics. </a:t>
            </a:r>
            <a:r>
              <a:rPr lang="en-US" sz="1300" b="1">
                <a:solidFill>
                  <a:srgbClr val="454240"/>
                </a:solidFill>
                <a:latin typeface="DM Sans"/>
                <a:ea typeface="DM Sans"/>
                <a:cs typeface="DM Sans"/>
                <a:sym typeface="DM Sans"/>
              </a:rPr>
              <a:t>Plotly (v5.13+)</a:t>
            </a:r>
            <a:r>
              <a:rPr lang="en-US" sz="1300">
                <a:solidFill>
                  <a:srgbClr val="454240"/>
                </a:solidFill>
                <a:latin typeface="DM Sans"/>
                <a:ea typeface="DM Sans"/>
                <a:cs typeface="DM Sans"/>
                <a:sym typeface="DM Sans"/>
              </a:rPr>
              <a:t>: Enables creation of rich, interactive, web-based visualizations for deeper exploration.</a:t>
            </a:r>
            <a:endParaRPr sz="1300">
              <a:solidFill>
                <a:schemeClr val="dk1"/>
              </a:solidFill>
              <a:latin typeface="Calibri"/>
              <a:ea typeface="Calibri"/>
              <a:cs typeface="Calibri"/>
              <a:sym typeface="Calibri"/>
            </a:endParaRPr>
          </a:p>
        </p:txBody>
      </p:sp>
      <p:pic>
        <p:nvPicPr>
          <p:cNvPr id="121" name="Google Shape;121;p3" descr="preencoded.png"/>
          <p:cNvPicPr preferRelativeResize="0"/>
          <p:nvPr/>
        </p:nvPicPr>
        <p:blipFill rotWithShape="1">
          <a:blip r:embed="rId5">
            <a:alphaModFix/>
          </a:blip>
          <a:srcRect/>
          <a:stretch/>
        </p:blipFill>
        <p:spPr>
          <a:xfrm>
            <a:off x="787956" y="4716304"/>
            <a:ext cx="506492" cy="506492"/>
          </a:xfrm>
          <a:prstGeom prst="rect">
            <a:avLst/>
          </a:prstGeom>
          <a:noFill/>
          <a:ln>
            <a:noFill/>
          </a:ln>
        </p:spPr>
      </p:pic>
      <p:sp>
        <p:nvSpPr>
          <p:cNvPr id="122" name="Google Shape;122;p3"/>
          <p:cNvSpPr/>
          <p:nvPr/>
        </p:nvSpPr>
        <p:spPr>
          <a:xfrm>
            <a:off x="787956" y="5433774"/>
            <a:ext cx="3929301"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Interactive Dashboard Development</a:t>
            </a:r>
            <a:endParaRPr sz="1650">
              <a:solidFill>
                <a:schemeClr val="dk1"/>
              </a:solidFill>
              <a:latin typeface="Calibri"/>
              <a:ea typeface="Calibri"/>
              <a:cs typeface="Calibri"/>
              <a:sym typeface="Calibri"/>
            </a:endParaRPr>
          </a:p>
        </p:txBody>
      </p:sp>
      <p:sp>
        <p:nvSpPr>
          <p:cNvPr id="123" name="Google Shape;123;p3"/>
          <p:cNvSpPr/>
          <p:nvPr/>
        </p:nvSpPr>
        <p:spPr>
          <a:xfrm>
            <a:off x="787956" y="5798820"/>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Streamlit (v1.20+)</a:t>
            </a:r>
            <a:r>
              <a:rPr lang="en-US" sz="1300">
                <a:solidFill>
                  <a:srgbClr val="454240"/>
                </a:solidFill>
                <a:latin typeface="DM Sans"/>
                <a:ea typeface="DM Sans"/>
                <a:cs typeface="DM Sans"/>
                <a:sym typeface="DM Sans"/>
              </a:rPr>
              <a:t>: Selected for rapid application development, allowing us to build a responsive, pure-Python interactive user interface without complex frontend coding, enhancing user engagement.</a:t>
            </a:r>
            <a:endParaRPr sz="1300">
              <a:solidFill>
                <a:schemeClr val="dk1"/>
              </a:solidFill>
              <a:latin typeface="Calibri"/>
              <a:ea typeface="Calibri"/>
              <a:cs typeface="Calibri"/>
              <a:sym typeface="Calibri"/>
            </a:endParaRPr>
          </a:p>
        </p:txBody>
      </p:sp>
      <p:pic>
        <p:nvPicPr>
          <p:cNvPr id="124" name="Google Shape;124;p3" descr="preencoded.png"/>
          <p:cNvPicPr preferRelativeResize="0"/>
          <p:nvPr/>
        </p:nvPicPr>
        <p:blipFill rotWithShape="1">
          <a:blip r:embed="rId6">
            <a:alphaModFix/>
          </a:blip>
          <a:srcRect/>
          <a:stretch/>
        </p:blipFill>
        <p:spPr>
          <a:xfrm>
            <a:off x="7420689" y="4716304"/>
            <a:ext cx="506492" cy="506492"/>
          </a:xfrm>
          <a:prstGeom prst="rect">
            <a:avLst/>
          </a:prstGeom>
          <a:noFill/>
          <a:ln>
            <a:noFill/>
          </a:ln>
        </p:spPr>
      </p:pic>
      <p:sp>
        <p:nvSpPr>
          <p:cNvPr id="125" name="Google Shape;125;p3"/>
          <p:cNvSpPr/>
          <p:nvPr/>
        </p:nvSpPr>
        <p:spPr>
          <a:xfrm>
            <a:off x="7420689" y="5433774"/>
            <a:ext cx="3293269"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Development &amp; AI Integration</a:t>
            </a:r>
            <a:endParaRPr sz="1650">
              <a:solidFill>
                <a:schemeClr val="dk1"/>
              </a:solidFill>
              <a:latin typeface="Calibri"/>
              <a:ea typeface="Calibri"/>
              <a:cs typeface="Calibri"/>
              <a:sym typeface="Calibri"/>
            </a:endParaRPr>
          </a:p>
        </p:txBody>
      </p:sp>
      <p:sp>
        <p:nvSpPr>
          <p:cNvPr id="126" name="Google Shape;126;p3"/>
          <p:cNvSpPr/>
          <p:nvPr/>
        </p:nvSpPr>
        <p:spPr>
          <a:xfrm>
            <a:off x="7420689" y="5798820"/>
            <a:ext cx="6421755" cy="108013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Kaggle</a:t>
            </a:r>
            <a:r>
              <a:rPr lang="en-US" sz="1300">
                <a:solidFill>
                  <a:srgbClr val="454240"/>
                </a:solidFill>
                <a:latin typeface="DM Sans"/>
                <a:ea typeface="DM Sans"/>
                <a:cs typeface="DM Sans"/>
                <a:sym typeface="DM Sans"/>
              </a:rPr>
              <a:t>: Source for our comprehensive dataset. </a:t>
            </a:r>
            <a:r>
              <a:rPr lang="en-US" sz="1300" b="1">
                <a:solidFill>
                  <a:srgbClr val="454240"/>
                </a:solidFill>
                <a:latin typeface="DM Sans"/>
                <a:ea typeface="DM Sans"/>
                <a:cs typeface="DM Sans"/>
                <a:sym typeface="DM Sans"/>
              </a:rPr>
              <a:t>VS Code</a:t>
            </a:r>
            <a:r>
              <a:rPr lang="en-US" sz="1300">
                <a:solidFill>
                  <a:srgbClr val="454240"/>
                </a:solidFill>
                <a:latin typeface="DM Sans"/>
                <a:ea typeface="DM Sans"/>
                <a:cs typeface="DM Sans"/>
                <a:sym typeface="DM Sans"/>
              </a:rPr>
              <a:t> &amp; </a:t>
            </a:r>
            <a:r>
              <a:rPr lang="en-US" sz="1300" b="1">
                <a:solidFill>
                  <a:srgbClr val="454240"/>
                </a:solidFill>
                <a:latin typeface="DM Sans"/>
                <a:ea typeface="DM Sans"/>
                <a:cs typeface="DM Sans"/>
                <a:sym typeface="DM Sans"/>
              </a:rPr>
              <a:t>Jupyter Notebook</a:t>
            </a:r>
            <a:r>
              <a:rPr lang="en-US" sz="1300">
                <a:solidFill>
                  <a:srgbClr val="454240"/>
                </a:solidFill>
                <a:latin typeface="DM Sans"/>
                <a:ea typeface="DM Sans"/>
                <a:cs typeface="DM Sans"/>
                <a:sym typeface="DM Sans"/>
              </a:rPr>
              <a:t>: Our chosen environments for efficient coding and exploratory analysis. </a:t>
            </a:r>
            <a:r>
              <a:rPr lang="en-US" sz="1300" b="1">
                <a:solidFill>
                  <a:srgbClr val="454240"/>
                </a:solidFill>
                <a:latin typeface="DM Sans"/>
                <a:ea typeface="DM Sans"/>
                <a:cs typeface="DM Sans"/>
                <a:sym typeface="DM Sans"/>
              </a:rPr>
              <a:t>ChatGPT &amp; Google Gemini</a:t>
            </a:r>
            <a:r>
              <a:rPr lang="en-US" sz="1300">
                <a:solidFill>
                  <a:srgbClr val="454240"/>
                </a:solidFill>
                <a:latin typeface="DM Sans"/>
                <a:ea typeface="DM Sans"/>
                <a:cs typeface="DM Sans"/>
                <a:sym typeface="DM Sans"/>
              </a:rPr>
              <a:t>: Leveraged for architectural guidance, code optimization, and technical documentation.</a:t>
            </a:r>
            <a:endParaRPr sz="1300">
              <a:solidFill>
                <a:schemeClr val="dk1"/>
              </a:solidFill>
              <a:latin typeface="Calibri"/>
              <a:ea typeface="Calibri"/>
              <a:cs typeface="Calibri"/>
              <a:sym typeface="Calibri"/>
            </a:endParaRPr>
          </a:p>
        </p:txBody>
      </p:sp>
      <p:sp>
        <p:nvSpPr>
          <p:cNvPr id="127" name="Google Shape;127;p3"/>
          <p:cNvSpPr/>
          <p:nvPr/>
        </p:nvSpPr>
        <p:spPr>
          <a:xfrm>
            <a:off x="787956" y="7068860"/>
            <a:ext cx="13054489" cy="54006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This carefully curated selection of tools ensures analytical rigor, facilitates rapid iteration, and provides an engaging user experience, making our Netflix content analysis both powerful and accessible.</a:t>
            </a:r>
            <a:endParaRPr sz="1300">
              <a:solidFill>
                <a:schemeClr val="dk1"/>
              </a:solidFill>
              <a:latin typeface="Calibri"/>
              <a:ea typeface="Calibri"/>
              <a:cs typeface="Calibri"/>
              <a:sym typeface="Calibri"/>
            </a:endParaRPr>
          </a:p>
        </p:txBody>
      </p:sp>
      <p:pic>
        <p:nvPicPr>
          <p:cNvPr id="128" name="Google Shape;128;p3"/>
          <p:cNvPicPr preferRelativeResize="0"/>
          <p:nvPr/>
        </p:nvPicPr>
        <p:blipFill rotWithShape="1">
          <a:blip r:embed="rId7">
            <a:alphaModFix/>
          </a:blip>
          <a:srcRect/>
          <a:stretch/>
        </p:blipFill>
        <p:spPr>
          <a:xfrm>
            <a:off x="12096040" y="7798833"/>
            <a:ext cx="2429214" cy="3386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4"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35" name="Google Shape;135;p4"/>
          <p:cNvSpPr/>
          <p:nvPr/>
        </p:nvSpPr>
        <p:spPr>
          <a:xfrm>
            <a:off x="6212919" y="572810"/>
            <a:ext cx="7690961" cy="84320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5C4E3D"/>
              </a:buClr>
              <a:buSzPts val="2650"/>
              <a:buFont typeface="Libre Baskerville"/>
              <a:buNone/>
            </a:pPr>
            <a:r>
              <a:rPr lang="en-US" sz="2650">
                <a:solidFill>
                  <a:srgbClr val="5C4E3D"/>
                </a:solidFill>
                <a:latin typeface="Libre Baskerville"/>
                <a:ea typeface="Libre Baskerville"/>
                <a:cs typeface="Libre Baskerville"/>
                <a:sym typeface="Libre Baskerville"/>
              </a:rPr>
              <a:t>Unlocking Netflix Insights: Our Core Objectives</a:t>
            </a:r>
            <a:endParaRPr sz="2650">
              <a:solidFill>
                <a:schemeClr val="dk1"/>
              </a:solidFill>
              <a:latin typeface="Calibri"/>
              <a:ea typeface="Calibri"/>
              <a:cs typeface="Calibri"/>
              <a:sym typeface="Calibri"/>
            </a:endParaRPr>
          </a:p>
        </p:txBody>
      </p:sp>
      <p:sp>
        <p:nvSpPr>
          <p:cNvPr id="136" name="Google Shape;136;p4"/>
          <p:cNvSpPr/>
          <p:nvPr/>
        </p:nvSpPr>
        <p:spPr>
          <a:xfrm>
            <a:off x="6212919" y="1618298"/>
            <a:ext cx="7690961"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Our project is meticulously designed to transform raw Netflix data into actionable intelligence, empowering users with intuitive tools and profound analytical capabilities. We aim to drive strategic decision-making and enhance content understanding through a clear, interactive, and insightful platform.</a:t>
            </a:r>
            <a:endParaRPr sz="1050">
              <a:solidFill>
                <a:schemeClr val="dk1"/>
              </a:solidFill>
              <a:latin typeface="Calibri"/>
              <a:ea typeface="Calibri"/>
              <a:cs typeface="Calibri"/>
              <a:sym typeface="Calibri"/>
            </a:endParaRPr>
          </a:p>
        </p:txBody>
      </p:sp>
      <p:pic>
        <p:nvPicPr>
          <p:cNvPr id="137" name="Google Shape;137;p4" descr="preencoded.png"/>
          <p:cNvPicPr preferRelativeResize="0"/>
          <p:nvPr/>
        </p:nvPicPr>
        <p:blipFill rotWithShape="1">
          <a:blip r:embed="rId4">
            <a:alphaModFix/>
          </a:blip>
          <a:srcRect/>
          <a:stretch/>
        </p:blipFill>
        <p:spPr>
          <a:xfrm>
            <a:off x="6212919" y="2417207"/>
            <a:ext cx="404693" cy="1143000"/>
          </a:xfrm>
          <a:prstGeom prst="rect">
            <a:avLst/>
          </a:prstGeom>
          <a:noFill/>
          <a:ln>
            <a:noFill/>
          </a:ln>
        </p:spPr>
      </p:pic>
      <p:sp>
        <p:nvSpPr>
          <p:cNvPr id="138" name="Google Shape;138;p4"/>
          <p:cNvSpPr/>
          <p:nvPr/>
        </p:nvSpPr>
        <p:spPr>
          <a:xfrm>
            <a:off x="6752511" y="2552105"/>
            <a:ext cx="2278975"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Advanced Pattern Analysis</a:t>
            </a:r>
            <a:endParaRPr sz="1300">
              <a:solidFill>
                <a:schemeClr val="dk1"/>
              </a:solidFill>
              <a:latin typeface="Calibri"/>
              <a:ea typeface="Calibri"/>
              <a:cs typeface="Calibri"/>
              <a:sym typeface="Calibri"/>
            </a:endParaRPr>
          </a:p>
        </p:txBody>
      </p:sp>
      <p:sp>
        <p:nvSpPr>
          <p:cNvPr id="139" name="Google Shape;139;p4"/>
          <p:cNvSpPr/>
          <p:nvPr/>
        </p:nvSpPr>
        <p:spPr>
          <a:xfrm>
            <a:off x="6752511" y="2843808"/>
            <a:ext cx="71513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Dive deep into Netflix's vast content library to identify hidden trends, seasonal viewership patterns, and cross-content correlations. This will enable strategic content acquisition and scheduling decisions, aiming for a </a:t>
            </a:r>
            <a:r>
              <a:rPr lang="en-US" sz="1050" b="1">
                <a:solidFill>
                  <a:srgbClr val="454240"/>
                </a:solidFill>
                <a:latin typeface="DM Sans"/>
                <a:ea typeface="DM Sans"/>
                <a:cs typeface="DM Sans"/>
                <a:sym typeface="DM Sans"/>
              </a:rPr>
              <a:t>20% increase in identified high-impact trends</a:t>
            </a:r>
            <a:r>
              <a:rPr lang="en-US" sz="1050">
                <a:solidFill>
                  <a:srgbClr val="454240"/>
                </a:solidFill>
                <a:latin typeface="DM Sans"/>
                <a:ea typeface="DM Sans"/>
                <a:cs typeface="DM Sans"/>
                <a:sym typeface="DM Sans"/>
              </a:rPr>
              <a:t> compared to traditional methods.</a:t>
            </a:r>
            <a:endParaRPr sz="1050">
              <a:solidFill>
                <a:schemeClr val="dk1"/>
              </a:solidFill>
              <a:latin typeface="Calibri"/>
              <a:ea typeface="Calibri"/>
              <a:cs typeface="Calibri"/>
              <a:sym typeface="Calibri"/>
            </a:endParaRPr>
          </a:p>
        </p:txBody>
      </p:sp>
      <p:pic>
        <p:nvPicPr>
          <p:cNvPr id="140" name="Google Shape;140;p4" descr="preencoded.png"/>
          <p:cNvPicPr preferRelativeResize="0"/>
          <p:nvPr/>
        </p:nvPicPr>
        <p:blipFill rotWithShape="1">
          <a:blip r:embed="rId4">
            <a:alphaModFix/>
          </a:blip>
          <a:srcRect/>
          <a:stretch/>
        </p:blipFill>
        <p:spPr>
          <a:xfrm>
            <a:off x="6415207" y="3760827"/>
            <a:ext cx="404693" cy="1143000"/>
          </a:xfrm>
          <a:prstGeom prst="rect">
            <a:avLst/>
          </a:prstGeom>
          <a:noFill/>
          <a:ln>
            <a:noFill/>
          </a:ln>
        </p:spPr>
      </p:pic>
      <p:sp>
        <p:nvSpPr>
          <p:cNvPr id="141" name="Google Shape;141;p4"/>
          <p:cNvSpPr/>
          <p:nvPr/>
        </p:nvSpPr>
        <p:spPr>
          <a:xfrm>
            <a:off x="6954798" y="3895725"/>
            <a:ext cx="239982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Dynamic Data Visualization</a:t>
            </a:r>
            <a:endParaRPr sz="1300">
              <a:solidFill>
                <a:schemeClr val="dk1"/>
              </a:solidFill>
              <a:latin typeface="Calibri"/>
              <a:ea typeface="Calibri"/>
              <a:cs typeface="Calibri"/>
              <a:sym typeface="Calibri"/>
            </a:endParaRPr>
          </a:p>
        </p:txBody>
      </p:sp>
      <p:sp>
        <p:nvSpPr>
          <p:cNvPr id="142" name="Google Shape;142;p4"/>
          <p:cNvSpPr/>
          <p:nvPr/>
        </p:nvSpPr>
        <p:spPr>
          <a:xfrm>
            <a:off x="6954798" y="4187428"/>
            <a:ext cx="6949083"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Transform complex raw data into intuitive, interactive charts and graphs. This ensures stakeholders can easily grasp key insights and explore intricate data relationships, leading to an estimated </a:t>
            </a:r>
            <a:r>
              <a:rPr lang="en-US" sz="1050" b="1">
                <a:solidFill>
                  <a:srgbClr val="454240"/>
                </a:solidFill>
                <a:latin typeface="DM Sans"/>
                <a:ea typeface="DM Sans"/>
                <a:cs typeface="DM Sans"/>
                <a:sym typeface="DM Sans"/>
              </a:rPr>
              <a:t>90% user satisfaction rate</a:t>
            </a:r>
            <a:r>
              <a:rPr lang="en-US" sz="1050">
                <a:solidFill>
                  <a:srgbClr val="454240"/>
                </a:solidFill>
                <a:latin typeface="DM Sans"/>
                <a:ea typeface="DM Sans"/>
                <a:cs typeface="DM Sans"/>
                <a:sym typeface="DM Sans"/>
              </a:rPr>
              <a:t> for clarity and interactivity.</a:t>
            </a:r>
            <a:endParaRPr sz="1050">
              <a:solidFill>
                <a:schemeClr val="dk1"/>
              </a:solidFill>
              <a:latin typeface="Calibri"/>
              <a:ea typeface="Calibri"/>
              <a:cs typeface="Calibri"/>
              <a:sym typeface="Calibri"/>
            </a:endParaRPr>
          </a:p>
        </p:txBody>
      </p:sp>
      <p:pic>
        <p:nvPicPr>
          <p:cNvPr id="143" name="Google Shape;143;p4" descr="preencoded.png"/>
          <p:cNvPicPr preferRelativeResize="0"/>
          <p:nvPr/>
        </p:nvPicPr>
        <p:blipFill rotWithShape="1">
          <a:blip r:embed="rId4">
            <a:alphaModFix/>
          </a:blip>
          <a:srcRect/>
          <a:stretch/>
        </p:blipFill>
        <p:spPr>
          <a:xfrm>
            <a:off x="6617613" y="5104448"/>
            <a:ext cx="404693" cy="1143000"/>
          </a:xfrm>
          <a:prstGeom prst="rect">
            <a:avLst/>
          </a:prstGeom>
          <a:noFill/>
          <a:ln>
            <a:noFill/>
          </a:ln>
        </p:spPr>
      </p:pic>
      <p:sp>
        <p:nvSpPr>
          <p:cNvPr id="144" name="Google Shape;144;p4"/>
          <p:cNvSpPr/>
          <p:nvPr/>
        </p:nvSpPr>
        <p:spPr>
          <a:xfrm>
            <a:off x="7157204" y="5239345"/>
            <a:ext cx="3139916"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Interactive Dashboard Development</a:t>
            </a:r>
            <a:endParaRPr sz="1300">
              <a:solidFill>
                <a:schemeClr val="dk1"/>
              </a:solidFill>
              <a:latin typeface="Calibri"/>
              <a:ea typeface="Calibri"/>
              <a:cs typeface="Calibri"/>
              <a:sym typeface="Calibri"/>
            </a:endParaRPr>
          </a:p>
        </p:txBody>
      </p:sp>
      <p:sp>
        <p:nvSpPr>
          <p:cNvPr id="145" name="Google Shape;145;p4"/>
          <p:cNvSpPr/>
          <p:nvPr/>
        </p:nvSpPr>
        <p:spPr>
          <a:xfrm>
            <a:off x="7157204" y="5531048"/>
            <a:ext cx="6746677"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Construct a robust and user-friendly Streamlit application, providing a central hub for real-time data exploration. Our goal is to achieve </a:t>
            </a:r>
            <a:r>
              <a:rPr lang="en-US" sz="1050" b="1">
                <a:solidFill>
                  <a:srgbClr val="454240"/>
                </a:solidFill>
                <a:latin typeface="DM Sans"/>
                <a:ea typeface="DM Sans"/>
                <a:cs typeface="DM Sans"/>
                <a:sym typeface="DM Sans"/>
              </a:rPr>
              <a:t>sub-5-second load times</a:t>
            </a:r>
            <a:r>
              <a:rPr lang="en-US" sz="1050">
                <a:solidFill>
                  <a:srgbClr val="454240"/>
                </a:solidFill>
                <a:latin typeface="DM Sans"/>
                <a:ea typeface="DM Sans"/>
                <a:cs typeface="DM Sans"/>
                <a:sym typeface="DM Sans"/>
              </a:rPr>
              <a:t> for key dashboards, significantly improving user efficiency and engagement.</a:t>
            </a:r>
            <a:endParaRPr sz="1050">
              <a:solidFill>
                <a:schemeClr val="dk1"/>
              </a:solidFill>
              <a:latin typeface="Calibri"/>
              <a:ea typeface="Calibri"/>
              <a:cs typeface="Calibri"/>
              <a:sym typeface="Calibri"/>
            </a:endParaRPr>
          </a:p>
        </p:txBody>
      </p:sp>
      <p:pic>
        <p:nvPicPr>
          <p:cNvPr id="146" name="Google Shape;146;p4" descr="preencoded.png"/>
          <p:cNvPicPr preferRelativeResize="0"/>
          <p:nvPr/>
        </p:nvPicPr>
        <p:blipFill rotWithShape="1">
          <a:blip r:embed="rId4">
            <a:alphaModFix/>
          </a:blip>
          <a:srcRect/>
          <a:stretch/>
        </p:blipFill>
        <p:spPr>
          <a:xfrm>
            <a:off x="6820019" y="6448068"/>
            <a:ext cx="404693" cy="1143000"/>
          </a:xfrm>
          <a:prstGeom prst="rect">
            <a:avLst/>
          </a:prstGeom>
          <a:noFill/>
          <a:ln>
            <a:noFill/>
          </a:ln>
        </p:spPr>
      </p:pic>
      <p:sp>
        <p:nvSpPr>
          <p:cNvPr id="147" name="Google Shape;147;p4"/>
          <p:cNvSpPr/>
          <p:nvPr/>
        </p:nvSpPr>
        <p:spPr>
          <a:xfrm>
            <a:off x="7359610" y="6582966"/>
            <a:ext cx="256234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Empowered User Exploration</a:t>
            </a:r>
            <a:endParaRPr sz="1300">
              <a:solidFill>
                <a:schemeClr val="dk1"/>
              </a:solidFill>
              <a:latin typeface="Calibri"/>
              <a:ea typeface="Calibri"/>
              <a:cs typeface="Calibri"/>
              <a:sym typeface="Calibri"/>
            </a:endParaRPr>
          </a:p>
        </p:txBody>
      </p:sp>
      <p:sp>
        <p:nvSpPr>
          <p:cNvPr id="148" name="Google Shape;148;p4"/>
          <p:cNvSpPr/>
          <p:nvPr/>
        </p:nvSpPr>
        <p:spPr>
          <a:xfrm>
            <a:off x="7359610" y="6874669"/>
            <a:ext cx="65442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Facilitate self-service analytics, enabling stakeholders to independently derive actionable insights from the data. This empowers users to answer their own questions, potentially reducing ad-hoc data requests by </a:t>
            </a:r>
            <a:r>
              <a:rPr lang="en-US" sz="1050" b="1">
                <a:solidFill>
                  <a:srgbClr val="454240"/>
                </a:solidFill>
                <a:latin typeface="DM Sans"/>
                <a:ea typeface="DM Sans"/>
                <a:cs typeface="DM Sans"/>
                <a:sym typeface="DM Sans"/>
              </a:rPr>
              <a:t>up to 30%</a:t>
            </a:r>
            <a:r>
              <a:rPr lang="en-US" sz="1050">
                <a:solidFill>
                  <a:srgbClr val="454240"/>
                </a:solidFill>
                <a:latin typeface="DM Sans"/>
                <a:ea typeface="DM Sans"/>
                <a:cs typeface="DM Sans"/>
                <a:sym typeface="DM Sans"/>
              </a:rPr>
              <a:t> within the first quarter post-launch.</a:t>
            </a:r>
            <a:endParaRPr sz="1050">
              <a:solidFill>
                <a:schemeClr val="dk1"/>
              </a:solidFill>
              <a:latin typeface="Calibri"/>
              <a:ea typeface="Calibri"/>
              <a:cs typeface="Calibri"/>
              <a:sym typeface="Calibri"/>
            </a:endParaRPr>
          </a:p>
        </p:txBody>
      </p:sp>
      <p:pic>
        <p:nvPicPr>
          <p:cNvPr id="149" name="Google Shape;149;p4"/>
          <p:cNvPicPr preferRelativeResize="0"/>
          <p:nvPr/>
        </p:nvPicPr>
        <p:blipFill rotWithShape="1">
          <a:blip r:embed="rId5">
            <a:alphaModFix/>
          </a:blip>
          <a:srcRect/>
          <a:stretch/>
        </p:blipFill>
        <p:spPr>
          <a:xfrm>
            <a:off x="12114894" y="7656790"/>
            <a:ext cx="2429214" cy="543001"/>
          </a:xfrm>
          <a:prstGeom prst="rect">
            <a:avLst/>
          </a:prstGeom>
          <a:noFill/>
          <a:ln>
            <a:noFill/>
          </a:ln>
        </p:spPr>
      </p:pic>
      <p:pic>
        <p:nvPicPr>
          <p:cNvPr id="150" name="Google Shape;150;p4"/>
          <p:cNvPicPr preferRelativeResize="0"/>
          <p:nvPr/>
        </p:nvPicPr>
        <p:blipFill rotWithShape="1">
          <a:blip r:embed="rId6">
            <a:alphaModFix/>
          </a:blip>
          <a:srcRect/>
          <a:stretch/>
        </p:blipFill>
        <p:spPr>
          <a:xfrm>
            <a:off x="6132534" y="2388835"/>
            <a:ext cx="552527" cy="1171739"/>
          </a:xfrm>
          <a:prstGeom prst="rect">
            <a:avLst/>
          </a:prstGeom>
          <a:noFill/>
          <a:ln>
            <a:noFill/>
          </a:ln>
        </p:spPr>
      </p:pic>
      <p:pic>
        <p:nvPicPr>
          <p:cNvPr id="151" name="Google Shape;151;p4"/>
          <p:cNvPicPr preferRelativeResize="0"/>
          <p:nvPr/>
        </p:nvPicPr>
        <p:blipFill rotWithShape="1">
          <a:blip r:embed="rId7">
            <a:alphaModFix/>
          </a:blip>
          <a:srcRect/>
          <a:stretch/>
        </p:blipFill>
        <p:spPr>
          <a:xfrm>
            <a:off x="6332565" y="3733294"/>
            <a:ext cx="554784" cy="1170533"/>
          </a:xfrm>
          <a:prstGeom prst="rect">
            <a:avLst/>
          </a:prstGeom>
          <a:noFill/>
          <a:ln>
            <a:noFill/>
          </a:ln>
        </p:spPr>
      </p:pic>
      <p:pic>
        <p:nvPicPr>
          <p:cNvPr id="152" name="Google Shape;152;p4"/>
          <p:cNvPicPr preferRelativeResize="0"/>
          <p:nvPr/>
        </p:nvPicPr>
        <p:blipFill rotWithShape="1">
          <a:blip r:embed="rId7">
            <a:alphaModFix/>
          </a:blip>
          <a:srcRect/>
          <a:stretch/>
        </p:blipFill>
        <p:spPr>
          <a:xfrm>
            <a:off x="6475119" y="5097881"/>
            <a:ext cx="554784" cy="1170533"/>
          </a:xfrm>
          <a:prstGeom prst="rect">
            <a:avLst/>
          </a:prstGeom>
          <a:noFill/>
          <a:ln>
            <a:noFill/>
          </a:ln>
        </p:spPr>
      </p:pic>
      <p:pic>
        <p:nvPicPr>
          <p:cNvPr id="153" name="Google Shape;153;p4"/>
          <p:cNvPicPr preferRelativeResize="0"/>
          <p:nvPr/>
        </p:nvPicPr>
        <p:blipFill rotWithShape="1">
          <a:blip r:embed="rId7">
            <a:alphaModFix/>
          </a:blip>
          <a:srcRect/>
          <a:stretch/>
        </p:blipFill>
        <p:spPr>
          <a:xfrm>
            <a:off x="6760416" y="6448068"/>
            <a:ext cx="554784" cy="11705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p:nvPr/>
        </p:nvSpPr>
        <p:spPr>
          <a:xfrm>
            <a:off x="530768" y="422801"/>
            <a:ext cx="6907800" cy="3153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5C4E3D"/>
              </a:buClr>
              <a:buSzPts val="1900"/>
              <a:buFont typeface="Libre Baskerville"/>
              <a:buNone/>
            </a:pPr>
            <a:r>
              <a:rPr lang="en-US" sz="1900">
                <a:solidFill>
                  <a:srgbClr val="5C4E3D"/>
                </a:solidFill>
                <a:latin typeface="Libre Baskerville"/>
                <a:ea typeface="Libre Baskerville"/>
                <a:cs typeface="Libre Baskerville"/>
                <a:sym typeface="Libre Baskerville"/>
              </a:rPr>
              <a:t>Methodology &amp; Workflow</a:t>
            </a:r>
            <a:endParaRPr sz="1900">
              <a:solidFill>
                <a:schemeClr val="dk1"/>
              </a:solidFill>
              <a:latin typeface="Calibri"/>
              <a:ea typeface="Calibri"/>
              <a:cs typeface="Calibri"/>
              <a:sym typeface="Calibri"/>
            </a:endParaRPr>
          </a:p>
        </p:txBody>
      </p:sp>
      <p:sp>
        <p:nvSpPr>
          <p:cNvPr id="160" name="Google Shape;160;p5"/>
          <p:cNvSpPr/>
          <p:nvPr/>
        </p:nvSpPr>
        <p:spPr>
          <a:xfrm>
            <a:off x="530781" y="927973"/>
            <a:ext cx="13568839"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Our project follows a rigorous, six-step analytical workflow designed to meticulously transform raw Netflix viewing data into profound, actionable insights. This systematic approach ensures data integrity, robust analysis, and effective communication, culminating in a powerful tool for strategic decision-making.</a:t>
            </a:r>
            <a:endParaRPr sz="750">
              <a:solidFill>
                <a:schemeClr val="dk1"/>
              </a:solidFill>
              <a:latin typeface="Calibri"/>
              <a:ea typeface="Calibri"/>
              <a:cs typeface="Calibri"/>
              <a:sym typeface="Calibri"/>
            </a:endParaRPr>
          </a:p>
        </p:txBody>
      </p:sp>
      <p:sp>
        <p:nvSpPr>
          <p:cNvPr id="161" name="Google Shape;161;p5"/>
          <p:cNvSpPr/>
          <p:nvPr/>
        </p:nvSpPr>
        <p:spPr>
          <a:xfrm>
            <a:off x="678656" y="160055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30781" y="150197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preencoded.png"/>
          <p:cNvPicPr preferRelativeResize="0"/>
          <p:nvPr/>
        </p:nvPicPr>
        <p:blipFill rotWithShape="1">
          <a:blip r:embed="rId3">
            <a:alphaModFix/>
          </a:blip>
          <a:srcRect/>
          <a:stretch/>
        </p:blipFill>
        <p:spPr>
          <a:xfrm>
            <a:off x="604718" y="1575911"/>
            <a:ext cx="147876" cy="147876"/>
          </a:xfrm>
          <a:prstGeom prst="rect">
            <a:avLst/>
          </a:prstGeom>
          <a:noFill/>
          <a:ln>
            <a:noFill/>
          </a:ln>
        </p:spPr>
      </p:pic>
      <p:sp>
        <p:nvSpPr>
          <p:cNvPr id="164" name="Google Shape;164;p5"/>
          <p:cNvSpPr/>
          <p:nvPr/>
        </p:nvSpPr>
        <p:spPr>
          <a:xfrm>
            <a:off x="629364" y="1896308"/>
            <a:ext cx="123229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1. Data Acquisition</a:t>
            </a:r>
            <a:endParaRPr sz="950">
              <a:solidFill>
                <a:schemeClr val="dk1"/>
              </a:solidFill>
              <a:latin typeface="Calibri"/>
              <a:ea typeface="Calibri"/>
              <a:cs typeface="Calibri"/>
              <a:sym typeface="Calibri"/>
            </a:endParaRPr>
          </a:p>
        </p:txBody>
      </p:sp>
      <p:sp>
        <p:nvSpPr>
          <p:cNvPr id="165" name="Google Shape;165;p5"/>
          <p:cNvSpPr/>
          <p:nvPr/>
        </p:nvSpPr>
        <p:spPr>
          <a:xfrm>
            <a:off x="629364" y="210931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Securely obtain the primary dataset: the </a:t>
            </a:r>
            <a:r>
              <a:rPr lang="en-US" sz="750" b="1">
                <a:solidFill>
                  <a:srgbClr val="454240"/>
                </a:solidFill>
                <a:latin typeface="DM Sans"/>
                <a:ea typeface="DM Sans"/>
                <a:cs typeface="DM Sans"/>
                <a:sym typeface="DM Sans"/>
              </a:rPr>
              <a:t>Netflix Movies &amp; TV Shows dataset from Kaggle</a:t>
            </a:r>
            <a:r>
              <a:rPr lang="en-US" sz="750">
                <a:solidFill>
                  <a:srgbClr val="454240"/>
                </a:solidFill>
                <a:latin typeface="DM Sans"/>
                <a:ea typeface="DM Sans"/>
                <a:cs typeface="DM Sans"/>
                <a:sym typeface="DM Sans"/>
              </a:rPr>
              <a:t>. This initial phase focuses on ensuring data relevance and accessibility for subsequent analysis.</a:t>
            </a:r>
            <a:endParaRPr sz="750">
              <a:solidFill>
                <a:schemeClr val="dk1"/>
              </a:solidFill>
              <a:latin typeface="Calibri"/>
              <a:ea typeface="Calibri"/>
              <a:cs typeface="Calibri"/>
              <a:sym typeface="Calibri"/>
            </a:endParaRPr>
          </a:p>
        </p:txBody>
      </p:sp>
      <p:sp>
        <p:nvSpPr>
          <p:cNvPr id="166" name="Google Shape;166;p5"/>
          <p:cNvSpPr/>
          <p:nvPr/>
        </p:nvSpPr>
        <p:spPr>
          <a:xfrm>
            <a:off x="629364" y="248364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2-4 hours </a:t>
            </a:r>
            <a:endParaRPr sz="750">
              <a:solidFill>
                <a:schemeClr val="dk1"/>
              </a:solidFill>
              <a:latin typeface="Calibri"/>
              <a:ea typeface="Calibri"/>
              <a:cs typeface="Calibri"/>
              <a:sym typeface="Calibri"/>
            </a:endParaRPr>
          </a:p>
        </p:txBody>
      </p:sp>
      <p:sp>
        <p:nvSpPr>
          <p:cNvPr id="167" name="Google Shape;167;p5"/>
          <p:cNvSpPr/>
          <p:nvPr/>
        </p:nvSpPr>
        <p:spPr>
          <a:xfrm>
            <a:off x="629364" y="283333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Low </a:t>
            </a:r>
            <a:endParaRPr sz="750">
              <a:solidFill>
                <a:schemeClr val="dk1"/>
              </a:solidFill>
              <a:latin typeface="Calibri"/>
              <a:ea typeface="Calibri"/>
              <a:cs typeface="Calibri"/>
              <a:sym typeface="Calibri"/>
            </a:endParaRPr>
          </a:p>
        </p:txBody>
      </p:sp>
      <p:sp>
        <p:nvSpPr>
          <p:cNvPr id="168" name="Google Shape;168;p5"/>
          <p:cNvSpPr/>
          <p:nvPr/>
        </p:nvSpPr>
        <p:spPr>
          <a:xfrm>
            <a:off x="629364" y="318301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Raw `netflix_titles.csv` dataset</a:t>
            </a:r>
            <a:endParaRPr sz="750">
              <a:solidFill>
                <a:schemeClr val="dk1"/>
              </a:solidFill>
              <a:latin typeface="Calibri"/>
              <a:ea typeface="Calibri"/>
              <a:cs typeface="Calibri"/>
              <a:sym typeface="Calibri"/>
            </a:endParaRPr>
          </a:p>
        </p:txBody>
      </p:sp>
      <p:sp>
        <p:nvSpPr>
          <p:cNvPr id="169" name="Google Shape;169;p5"/>
          <p:cNvSpPr/>
          <p:nvPr/>
        </p:nvSpPr>
        <p:spPr>
          <a:xfrm>
            <a:off x="7512367" y="145268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364492" y="135409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5" descr="preencoded.png"/>
          <p:cNvPicPr preferRelativeResize="0"/>
          <p:nvPr/>
        </p:nvPicPr>
        <p:blipFill rotWithShape="1">
          <a:blip r:embed="rId4">
            <a:alphaModFix/>
          </a:blip>
          <a:srcRect/>
          <a:stretch/>
        </p:blipFill>
        <p:spPr>
          <a:xfrm>
            <a:off x="7438430" y="1428036"/>
            <a:ext cx="147876" cy="147876"/>
          </a:xfrm>
          <a:prstGeom prst="rect">
            <a:avLst/>
          </a:prstGeom>
          <a:noFill/>
          <a:ln>
            <a:noFill/>
          </a:ln>
        </p:spPr>
      </p:pic>
      <p:sp>
        <p:nvSpPr>
          <p:cNvPr id="172" name="Google Shape;172;p5"/>
          <p:cNvSpPr/>
          <p:nvPr/>
        </p:nvSpPr>
        <p:spPr>
          <a:xfrm>
            <a:off x="7463076" y="1748433"/>
            <a:ext cx="1351598"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2. Data Preprocessing</a:t>
            </a:r>
            <a:endParaRPr sz="950">
              <a:solidFill>
                <a:schemeClr val="dk1"/>
              </a:solidFill>
              <a:latin typeface="Calibri"/>
              <a:ea typeface="Calibri"/>
              <a:cs typeface="Calibri"/>
              <a:sym typeface="Calibri"/>
            </a:endParaRPr>
          </a:p>
        </p:txBody>
      </p:sp>
      <p:sp>
        <p:nvSpPr>
          <p:cNvPr id="173" name="Google Shape;173;p5"/>
          <p:cNvSpPr/>
          <p:nvPr/>
        </p:nvSpPr>
        <p:spPr>
          <a:xfrm>
            <a:off x="7463076" y="196143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Apply comprehensive data cleaning and transformation techniques using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NumPy</a:t>
            </a:r>
            <a:r>
              <a:rPr lang="en-US" sz="750">
                <a:solidFill>
                  <a:srgbClr val="454240"/>
                </a:solidFill>
                <a:latin typeface="DM Sans"/>
                <a:ea typeface="DM Sans"/>
                <a:cs typeface="DM Sans"/>
                <a:sym typeface="DM Sans"/>
              </a:rPr>
              <a:t>. This includes missing value imputation, data type standardization, and the creation of new features (e.g., `release_year`, `month_added`) to enhance analytical depth.</a:t>
            </a:r>
            <a:endParaRPr sz="750">
              <a:solidFill>
                <a:schemeClr val="dk1"/>
              </a:solidFill>
              <a:latin typeface="Calibri"/>
              <a:ea typeface="Calibri"/>
              <a:cs typeface="Calibri"/>
              <a:sym typeface="Calibri"/>
            </a:endParaRPr>
          </a:p>
        </p:txBody>
      </p:sp>
      <p:sp>
        <p:nvSpPr>
          <p:cNvPr id="174" name="Google Shape;174;p5"/>
          <p:cNvSpPr/>
          <p:nvPr/>
        </p:nvSpPr>
        <p:spPr>
          <a:xfrm>
            <a:off x="7463076" y="2335768"/>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8-12 hours </a:t>
            </a:r>
            <a:endParaRPr sz="750">
              <a:solidFill>
                <a:schemeClr val="dk1"/>
              </a:solidFill>
              <a:latin typeface="Calibri"/>
              <a:ea typeface="Calibri"/>
              <a:cs typeface="Calibri"/>
              <a:sym typeface="Calibri"/>
            </a:endParaRPr>
          </a:p>
        </p:txBody>
      </p:sp>
      <p:sp>
        <p:nvSpPr>
          <p:cNvPr id="175" name="Google Shape;175;p5"/>
          <p:cNvSpPr/>
          <p:nvPr/>
        </p:nvSpPr>
        <p:spPr>
          <a:xfrm>
            <a:off x="7463076" y="268545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76" name="Google Shape;176;p5"/>
          <p:cNvSpPr/>
          <p:nvPr/>
        </p:nvSpPr>
        <p:spPr>
          <a:xfrm>
            <a:off x="7463076" y="3035141"/>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Cleaned and preprocessed dataset</a:t>
            </a:r>
            <a:endParaRPr sz="750">
              <a:solidFill>
                <a:schemeClr val="dk1"/>
              </a:solidFill>
              <a:latin typeface="Calibri"/>
              <a:ea typeface="Calibri"/>
              <a:cs typeface="Calibri"/>
              <a:sym typeface="Calibri"/>
            </a:endParaRPr>
          </a:p>
        </p:txBody>
      </p:sp>
      <p:sp>
        <p:nvSpPr>
          <p:cNvPr id="177" name="Google Shape;177;p5"/>
          <p:cNvSpPr/>
          <p:nvPr/>
        </p:nvSpPr>
        <p:spPr>
          <a:xfrm>
            <a:off x="678656" y="3784283"/>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30781" y="3685699"/>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5" descr="preencoded.png"/>
          <p:cNvPicPr preferRelativeResize="0"/>
          <p:nvPr/>
        </p:nvPicPr>
        <p:blipFill rotWithShape="1">
          <a:blip r:embed="rId5">
            <a:alphaModFix/>
          </a:blip>
          <a:srcRect/>
          <a:stretch/>
        </p:blipFill>
        <p:spPr>
          <a:xfrm>
            <a:off x="604718" y="3759637"/>
            <a:ext cx="147876" cy="147876"/>
          </a:xfrm>
          <a:prstGeom prst="rect">
            <a:avLst/>
          </a:prstGeom>
          <a:noFill/>
          <a:ln>
            <a:noFill/>
          </a:ln>
        </p:spPr>
      </p:pic>
      <p:sp>
        <p:nvSpPr>
          <p:cNvPr id="180" name="Google Shape;180;p5"/>
          <p:cNvSpPr/>
          <p:nvPr/>
        </p:nvSpPr>
        <p:spPr>
          <a:xfrm>
            <a:off x="629364" y="4080034"/>
            <a:ext cx="2180034"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3. Exploratory Data Analysis (EDA)</a:t>
            </a:r>
            <a:endParaRPr sz="950">
              <a:solidFill>
                <a:schemeClr val="dk1"/>
              </a:solidFill>
              <a:latin typeface="Calibri"/>
              <a:ea typeface="Calibri"/>
              <a:cs typeface="Calibri"/>
              <a:sym typeface="Calibri"/>
            </a:endParaRPr>
          </a:p>
        </p:txBody>
      </p:sp>
      <p:sp>
        <p:nvSpPr>
          <p:cNvPr id="181" name="Google Shape;181;p5"/>
          <p:cNvSpPr/>
          <p:nvPr/>
        </p:nvSpPr>
        <p:spPr>
          <a:xfrm>
            <a:off x="629364" y="4293037"/>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Conduct in-depth statistical summaries and distribution analyses to uncover initial patterns. Focus on content types, genres, ratings, origin countries, and temporal trends in releases and additions, utilizing basic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functionalities.</a:t>
            </a:r>
            <a:endParaRPr sz="750">
              <a:solidFill>
                <a:schemeClr val="dk1"/>
              </a:solidFill>
              <a:latin typeface="Calibri"/>
              <a:ea typeface="Calibri"/>
              <a:cs typeface="Calibri"/>
              <a:sym typeface="Calibri"/>
            </a:endParaRPr>
          </a:p>
        </p:txBody>
      </p:sp>
      <p:sp>
        <p:nvSpPr>
          <p:cNvPr id="182" name="Google Shape;182;p5"/>
          <p:cNvSpPr/>
          <p:nvPr/>
        </p:nvSpPr>
        <p:spPr>
          <a:xfrm>
            <a:off x="629364" y="466736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10-15 hours </a:t>
            </a:r>
            <a:endParaRPr sz="750">
              <a:solidFill>
                <a:schemeClr val="dk1"/>
              </a:solidFill>
              <a:latin typeface="Calibri"/>
              <a:ea typeface="Calibri"/>
              <a:cs typeface="Calibri"/>
              <a:sym typeface="Calibri"/>
            </a:endParaRPr>
          </a:p>
        </p:txBody>
      </p:sp>
      <p:sp>
        <p:nvSpPr>
          <p:cNvPr id="183" name="Google Shape;183;p5"/>
          <p:cNvSpPr/>
          <p:nvPr/>
        </p:nvSpPr>
        <p:spPr>
          <a:xfrm>
            <a:off x="629364" y="5017056"/>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84" name="Google Shape;184;p5"/>
          <p:cNvSpPr/>
          <p:nvPr/>
        </p:nvSpPr>
        <p:spPr>
          <a:xfrm>
            <a:off x="629364" y="536674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Initial insights report with descriptive statistics</a:t>
            </a:r>
            <a:endParaRPr sz="750">
              <a:solidFill>
                <a:schemeClr val="dk1"/>
              </a:solidFill>
              <a:latin typeface="Calibri"/>
              <a:ea typeface="Calibri"/>
              <a:cs typeface="Calibri"/>
              <a:sym typeface="Calibri"/>
            </a:endParaRPr>
          </a:p>
        </p:txBody>
      </p:sp>
      <p:sp>
        <p:nvSpPr>
          <p:cNvPr id="185" name="Google Shape;185;p5"/>
          <p:cNvSpPr/>
          <p:nvPr/>
        </p:nvSpPr>
        <p:spPr>
          <a:xfrm>
            <a:off x="7512367" y="363640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364492" y="353782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5" descr="preencoded.png"/>
          <p:cNvPicPr preferRelativeResize="0"/>
          <p:nvPr/>
        </p:nvPicPr>
        <p:blipFill rotWithShape="1">
          <a:blip r:embed="rId6">
            <a:alphaModFix/>
          </a:blip>
          <a:srcRect/>
          <a:stretch/>
        </p:blipFill>
        <p:spPr>
          <a:xfrm>
            <a:off x="7438430" y="3611761"/>
            <a:ext cx="147876" cy="147876"/>
          </a:xfrm>
          <a:prstGeom prst="rect">
            <a:avLst/>
          </a:prstGeom>
          <a:noFill/>
          <a:ln>
            <a:noFill/>
          </a:ln>
        </p:spPr>
      </p:pic>
      <p:sp>
        <p:nvSpPr>
          <p:cNvPr id="188" name="Google Shape;188;p5"/>
          <p:cNvSpPr/>
          <p:nvPr/>
        </p:nvSpPr>
        <p:spPr>
          <a:xfrm>
            <a:off x="7463076" y="3932158"/>
            <a:ext cx="1603891"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4. Advanced Visualization</a:t>
            </a:r>
            <a:endParaRPr sz="950">
              <a:solidFill>
                <a:schemeClr val="dk1"/>
              </a:solidFill>
              <a:latin typeface="Calibri"/>
              <a:ea typeface="Calibri"/>
              <a:cs typeface="Calibri"/>
              <a:sym typeface="Calibri"/>
            </a:endParaRPr>
          </a:p>
        </p:txBody>
      </p:sp>
      <p:sp>
        <p:nvSpPr>
          <p:cNvPr id="189" name="Google Shape;189;p5"/>
          <p:cNvSpPr/>
          <p:nvPr/>
        </p:nvSpPr>
        <p:spPr>
          <a:xfrm>
            <a:off x="7463076" y="414516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Leverage powerful libraries like </a:t>
            </a:r>
            <a:r>
              <a:rPr lang="en-US" sz="750" b="1">
                <a:solidFill>
                  <a:srgbClr val="454240"/>
                </a:solidFill>
                <a:latin typeface="DM Sans"/>
                <a:ea typeface="DM Sans"/>
                <a:cs typeface="DM Sans"/>
                <a:sym typeface="DM Sans"/>
              </a:rPr>
              <a:t>Matplotlib, Seaborn</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Plotly</a:t>
            </a:r>
            <a:r>
              <a:rPr lang="en-US" sz="750">
                <a:solidFill>
                  <a:srgbClr val="454240"/>
                </a:solidFill>
                <a:latin typeface="DM Sans"/>
                <a:ea typeface="DM Sans"/>
                <a:cs typeface="DM Sans"/>
                <a:sym typeface="DM Sans"/>
              </a:rPr>
              <a:t> to create highly informative and interactive charts, heatmaps, and specialized graphs. This phase translates complex data relationships into visually accessible formats.</a:t>
            </a:r>
            <a:endParaRPr sz="750">
              <a:solidFill>
                <a:schemeClr val="dk1"/>
              </a:solidFill>
              <a:latin typeface="Calibri"/>
              <a:ea typeface="Calibri"/>
              <a:cs typeface="Calibri"/>
              <a:sym typeface="Calibri"/>
            </a:endParaRPr>
          </a:p>
        </p:txBody>
      </p:sp>
      <p:sp>
        <p:nvSpPr>
          <p:cNvPr id="190" name="Google Shape;190;p5"/>
          <p:cNvSpPr/>
          <p:nvPr/>
        </p:nvSpPr>
        <p:spPr>
          <a:xfrm>
            <a:off x="7463076" y="4519493"/>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15-20 hours </a:t>
            </a:r>
            <a:endParaRPr sz="750">
              <a:solidFill>
                <a:schemeClr val="dk1"/>
              </a:solidFill>
              <a:latin typeface="Calibri"/>
              <a:ea typeface="Calibri"/>
              <a:cs typeface="Calibri"/>
              <a:sym typeface="Calibri"/>
            </a:endParaRPr>
          </a:p>
        </p:txBody>
      </p:sp>
      <p:sp>
        <p:nvSpPr>
          <p:cNvPr id="191" name="Google Shape;191;p5"/>
          <p:cNvSpPr/>
          <p:nvPr/>
        </p:nvSpPr>
        <p:spPr>
          <a:xfrm>
            <a:off x="7463076" y="486918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192" name="Google Shape;192;p5"/>
          <p:cNvSpPr/>
          <p:nvPr/>
        </p:nvSpPr>
        <p:spPr>
          <a:xfrm>
            <a:off x="7463076" y="521886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Comprehensive set of static and interactive visualizations</a:t>
            </a:r>
            <a:endParaRPr sz="750">
              <a:solidFill>
                <a:schemeClr val="dk1"/>
              </a:solidFill>
              <a:latin typeface="Calibri"/>
              <a:ea typeface="Calibri"/>
              <a:cs typeface="Calibri"/>
              <a:sym typeface="Calibri"/>
            </a:endParaRPr>
          </a:p>
        </p:txBody>
      </p:sp>
      <p:sp>
        <p:nvSpPr>
          <p:cNvPr id="193" name="Google Shape;193;p5"/>
          <p:cNvSpPr/>
          <p:nvPr/>
        </p:nvSpPr>
        <p:spPr>
          <a:xfrm>
            <a:off x="678656" y="5968008"/>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530781" y="5869424"/>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5" descr="preencoded.png"/>
          <p:cNvPicPr preferRelativeResize="0"/>
          <p:nvPr/>
        </p:nvPicPr>
        <p:blipFill rotWithShape="1">
          <a:blip r:embed="rId7">
            <a:alphaModFix/>
          </a:blip>
          <a:srcRect/>
          <a:stretch/>
        </p:blipFill>
        <p:spPr>
          <a:xfrm>
            <a:off x="604718" y="5943362"/>
            <a:ext cx="147876" cy="147876"/>
          </a:xfrm>
          <a:prstGeom prst="rect">
            <a:avLst/>
          </a:prstGeom>
          <a:noFill/>
          <a:ln>
            <a:noFill/>
          </a:ln>
        </p:spPr>
      </p:pic>
      <p:sp>
        <p:nvSpPr>
          <p:cNvPr id="196" name="Google Shape;196;p5"/>
          <p:cNvSpPr/>
          <p:nvPr/>
        </p:nvSpPr>
        <p:spPr>
          <a:xfrm>
            <a:off x="629364" y="6263759"/>
            <a:ext cx="171747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5. Dashboard Development</a:t>
            </a:r>
            <a:endParaRPr sz="950">
              <a:solidFill>
                <a:schemeClr val="dk1"/>
              </a:solidFill>
              <a:latin typeface="Calibri"/>
              <a:ea typeface="Calibri"/>
              <a:cs typeface="Calibri"/>
              <a:sym typeface="Calibri"/>
            </a:endParaRPr>
          </a:p>
        </p:txBody>
      </p:sp>
      <p:sp>
        <p:nvSpPr>
          <p:cNvPr id="197" name="Google Shape;197;p5"/>
          <p:cNvSpPr/>
          <p:nvPr/>
        </p:nvSpPr>
        <p:spPr>
          <a:xfrm>
            <a:off x="629364" y="6476762"/>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Engineer a responsive and user-centric interactive dashboard using </a:t>
            </a:r>
            <a:r>
              <a:rPr lang="en-US" sz="750" b="1">
                <a:solidFill>
                  <a:srgbClr val="454240"/>
                </a:solidFill>
                <a:latin typeface="DM Sans"/>
                <a:ea typeface="DM Sans"/>
                <a:cs typeface="DM Sans"/>
                <a:sym typeface="DM Sans"/>
              </a:rPr>
              <a:t>Streamlit</a:t>
            </a:r>
            <a:r>
              <a:rPr lang="en-US" sz="750">
                <a:solidFill>
                  <a:srgbClr val="454240"/>
                </a:solidFill>
                <a:latin typeface="DM Sans"/>
                <a:ea typeface="DM Sans"/>
                <a:cs typeface="DM Sans"/>
                <a:sym typeface="DM Sans"/>
              </a:rPr>
              <a:t>. The focus is on intuitive user experience (UX), real-time data exploration, and integrating key visualizations for stakeholder self-service analytics.</a:t>
            </a:r>
            <a:endParaRPr sz="750">
              <a:solidFill>
                <a:schemeClr val="dk1"/>
              </a:solidFill>
              <a:latin typeface="Calibri"/>
              <a:ea typeface="Calibri"/>
              <a:cs typeface="Calibri"/>
              <a:sym typeface="Calibri"/>
            </a:endParaRPr>
          </a:p>
        </p:txBody>
      </p:sp>
      <p:sp>
        <p:nvSpPr>
          <p:cNvPr id="198" name="Google Shape;198;p5"/>
          <p:cNvSpPr/>
          <p:nvPr/>
        </p:nvSpPr>
        <p:spPr>
          <a:xfrm>
            <a:off x="629364" y="685109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20-30 hours </a:t>
            </a:r>
            <a:endParaRPr sz="750">
              <a:solidFill>
                <a:schemeClr val="dk1"/>
              </a:solidFill>
              <a:latin typeface="Calibri"/>
              <a:ea typeface="Calibri"/>
              <a:cs typeface="Calibri"/>
              <a:sym typeface="Calibri"/>
            </a:endParaRPr>
          </a:p>
        </p:txBody>
      </p:sp>
      <p:sp>
        <p:nvSpPr>
          <p:cNvPr id="199" name="Google Shape;199;p5"/>
          <p:cNvSpPr/>
          <p:nvPr/>
        </p:nvSpPr>
        <p:spPr>
          <a:xfrm>
            <a:off x="629364" y="7200781"/>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200" name="Google Shape;200;p5"/>
          <p:cNvSpPr/>
          <p:nvPr/>
        </p:nvSpPr>
        <p:spPr>
          <a:xfrm>
            <a:off x="629364" y="7550468"/>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Functional, interactive Streamlit dashboard</a:t>
            </a:r>
            <a:endParaRPr sz="750">
              <a:solidFill>
                <a:schemeClr val="dk1"/>
              </a:solidFill>
              <a:latin typeface="Calibri"/>
              <a:ea typeface="Calibri"/>
              <a:cs typeface="Calibri"/>
              <a:sym typeface="Calibri"/>
            </a:endParaRPr>
          </a:p>
        </p:txBody>
      </p:sp>
      <p:sp>
        <p:nvSpPr>
          <p:cNvPr id="201" name="Google Shape;201;p5"/>
          <p:cNvSpPr/>
          <p:nvPr/>
        </p:nvSpPr>
        <p:spPr>
          <a:xfrm>
            <a:off x="7512367" y="582013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364492" y="572154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5" descr="preencoded.png"/>
          <p:cNvPicPr preferRelativeResize="0"/>
          <p:nvPr/>
        </p:nvPicPr>
        <p:blipFill rotWithShape="1">
          <a:blip r:embed="rId8">
            <a:alphaModFix/>
          </a:blip>
          <a:srcRect/>
          <a:stretch/>
        </p:blipFill>
        <p:spPr>
          <a:xfrm>
            <a:off x="7438430" y="5795486"/>
            <a:ext cx="147876" cy="147876"/>
          </a:xfrm>
          <a:prstGeom prst="rect">
            <a:avLst/>
          </a:prstGeom>
          <a:noFill/>
          <a:ln>
            <a:noFill/>
          </a:ln>
        </p:spPr>
      </p:pic>
      <p:sp>
        <p:nvSpPr>
          <p:cNvPr id="204" name="Google Shape;204;p5"/>
          <p:cNvSpPr/>
          <p:nvPr/>
        </p:nvSpPr>
        <p:spPr>
          <a:xfrm>
            <a:off x="7463076" y="6115883"/>
            <a:ext cx="1661993"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6. Insight Communication</a:t>
            </a:r>
            <a:endParaRPr sz="950">
              <a:solidFill>
                <a:schemeClr val="dk1"/>
              </a:solidFill>
              <a:latin typeface="Calibri"/>
              <a:ea typeface="Calibri"/>
              <a:cs typeface="Calibri"/>
              <a:sym typeface="Calibri"/>
            </a:endParaRPr>
          </a:p>
        </p:txBody>
      </p:sp>
      <p:sp>
        <p:nvSpPr>
          <p:cNvPr id="205" name="Google Shape;205;p5"/>
          <p:cNvSpPr/>
          <p:nvPr/>
        </p:nvSpPr>
        <p:spPr>
          <a:xfrm>
            <a:off x="7463076" y="632888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Compile a structured presentation of key findings, detailed codebase, and final visualizations. This phase ensures effective, clear, and actionable communication of analytical results to stakeholders, empowering informed decisions.</a:t>
            </a:r>
            <a:endParaRPr sz="750">
              <a:solidFill>
                <a:schemeClr val="dk1"/>
              </a:solidFill>
              <a:latin typeface="Calibri"/>
              <a:ea typeface="Calibri"/>
              <a:cs typeface="Calibri"/>
              <a:sym typeface="Calibri"/>
            </a:endParaRPr>
          </a:p>
        </p:txBody>
      </p:sp>
      <p:sp>
        <p:nvSpPr>
          <p:cNvPr id="206" name="Google Shape;206;p5"/>
          <p:cNvSpPr/>
          <p:nvPr/>
        </p:nvSpPr>
        <p:spPr>
          <a:xfrm>
            <a:off x="7463076" y="670321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5-8 hours </a:t>
            </a:r>
            <a:endParaRPr sz="750">
              <a:solidFill>
                <a:schemeClr val="dk1"/>
              </a:solidFill>
              <a:latin typeface="Calibri"/>
              <a:ea typeface="Calibri"/>
              <a:cs typeface="Calibri"/>
              <a:sym typeface="Calibri"/>
            </a:endParaRPr>
          </a:p>
        </p:txBody>
      </p:sp>
      <p:sp>
        <p:nvSpPr>
          <p:cNvPr id="207" name="Google Shape;207;p5"/>
          <p:cNvSpPr/>
          <p:nvPr/>
        </p:nvSpPr>
        <p:spPr>
          <a:xfrm>
            <a:off x="7463076" y="705290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208" name="Google Shape;208;p5"/>
          <p:cNvSpPr/>
          <p:nvPr/>
        </p:nvSpPr>
        <p:spPr>
          <a:xfrm>
            <a:off x="7463076" y="740259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Final project report, presentation, and documented codebase</a:t>
            </a:r>
            <a:endParaRPr sz="750">
              <a:solidFill>
                <a:schemeClr val="dk1"/>
              </a:solidFill>
              <a:latin typeface="Calibri"/>
              <a:ea typeface="Calibri"/>
              <a:cs typeface="Calibri"/>
              <a:sym typeface="Calibri"/>
            </a:endParaRPr>
          </a:p>
        </p:txBody>
      </p:sp>
      <p:pic>
        <p:nvPicPr>
          <p:cNvPr id="209" name="Google Shape;209;p5"/>
          <p:cNvPicPr preferRelativeResize="0"/>
          <p:nvPr/>
        </p:nvPicPr>
        <p:blipFill rotWithShape="1">
          <a:blip r:embed="rId9">
            <a:alphaModFix/>
          </a:blip>
          <a:srcRect/>
          <a:stretch/>
        </p:blipFill>
        <p:spPr>
          <a:xfrm>
            <a:off x="12201186" y="7629287"/>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p:nvPr/>
        </p:nvSpPr>
        <p:spPr>
          <a:xfrm>
            <a:off x="480995" y="465049"/>
            <a:ext cx="11863500" cy="285900"/>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Clr>
                <a:srgbClr val="5C4E3D"/>
              </a:buClr>
              <a:buSzPts val="1750"/>
              <a:buFont typeface="Libre Baskerville"/>
              <a:buNone/>
            </a:pPr>
            <a:r>
              <a:rPr lang="en-US" sz="1750">
                <a:solidFill>
                  <a:srgbClr val="5C4E3D"/>
                </a:solidFill>
                <a:latin typeface="Libre Baskerville"/>
                <a:ea typeface="Libre Baskerville"/>
                <a:cs typeface="Libre Baskerville"/>
                <a:sym typeface="Libre Baskerville"/>
              </a:rPr>
              <a:t>Dataset Overview: Netflix Content Analysis - Unlocking Streaming Insights</a:t>
            </a:r>
            <a:endParaRPr sz="1750">
              <a:solidFill>
                <a:schemeClr val="dk1"/>
              </a:solidFill>
              <a:latin typeface="Calibri"/>
              <a:ea typeface="Calibri"/>
              <a:cs typeface="Calibri"/>
              <a:sym typeface="Calibri"/>
            </a:endParaRPr>
          </a:p>
        </p:txBody>
      </p:sp>
      <p:sp>
        <p:nvSpPr>
          <p:cNvPr id="216" name="Google Shape;216;p6"/>
          <p:cNvSpPr/>
          <p:nvPr/>
        </p:nvSpPr>
        <p:spPr>
          <a:xfrm>
            <a:off x="481012" y="922853"/>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Dive into the heart of Netflix's vast content library with our comprehensive dataset, a treasure trove of metadata meticulously curated to reveal intricate streaming patterns, decode content attributes, and illuminate audience preferences. This powerful resource is your key to understanding the dynamics shaping one of the world's leading entertainment platforms.</a:t>
            </a:r>
            <a:endParaRPr sz="700">
              <a:solidFill>
                <a:schemeClr val="dk1"/>
              </a:solidFill>
              <a:latin typeface="Calibri"/>
              <a:ea typeface="Calibri"/>
              <a:cs typeface="Calibri"/>
              <a:sym typeface="Calibri"/>
            </a:endParaRPr>
          </a:p>
        </p:txBody>
      </p:sp>
      <p:sp>
        <p:nvSpPr>
          <p:cNvPr id="217" name="Google Shape;217;p6"/>
          <p:cNvSpPr/>
          <p:nvPr/>
        </p:nvSpPr>
        <p:spPr>
          <a:xfrm>
            <a:off x="481012" y="1309092"/>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rich dataset provides an unparalleled view into Netflix's offerings, typically encompassing critical fields such as: </a:t>
            </a:r>
            <a:r>
              <a:rPr lang="en-US" sz="700" b="1">
                <a:solidFill>
                  <a:srgbClr val="454240"/>
                </a:solidFill>
                <a:latin typeface="DM Sans"/>
                <a:ea typeface="DM Sans"/>
                <a:cs typeface="DM Sans"/>
                <a:sym typeface="DM Sans"/>
              </a:rPr>
              <a:t>show_id</a:t>
            </a:r>
            <a:r>
              <a:rPr lang="en-US" sz="700">
                <a:solidFill>
                  <a:srgbClr val="454240"/>
                </a:solidFill>
                <a:latin typeface="DM Sans"/>
                <a:ea typeface="DM Sans"/>
                <a:cs typeface="DM Sans"/>
                <a:sym typeface="DM Sans"/>
              </a:rPr>
              <a:t> for unique identification, </a:t>
            </a:r>
            <a:r>
              <a:rPr lang="en-US" sz="700" b="1">
                <a:solidFill>
                  <a:srgbClr val="454240"/>
                </a:solidFill>
                <a:latin typeface="DM Sans"/>
                <a:ea typeface="DM Sans"/>
                <a:cs typeface="DM Sans"/>
                <a:sym typeface="DM Sans"/>
              </a:rPr>
              <a:t>type</a:t>
            </a:r>
            <a:r>
              <a:rPr lang="en-US" sz="700">
                <a:solidFill>
                  <a:srgbClr val="454240"/>
                </a:solidFill>
                <a:latin typeface="DM Sans"/>
                <a:ea typeface="DM Sans"/>
                <a:cs typeface="DM Sans"/>
                <a:sym typeface="DM Sans"/>
              </a:rPr>
              <a:t> (clearly distinguishing between movies and TV shows), </a:t>
            </a:r>
            <a:r>
              <a:rPr lang="en-US" sz="700" b="1">
                <a:solidFill>
                  <a:srgbClr val="454240"/>
                </a:solidFill>
                <a:latin typeface="DM Sans"/>
                <a:ea typeface="DM Sans"/>
                <a:cs typeface="DM Sans"/>
                <a:sym typeface="DM Sans"/>
              </a:rPr>
              <a:t>title</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director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cast</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country</a:t>
            </a:r>
            <a:r>
              <a:rPr lang="en-US" sz="700">
                <a:solidFill>
                  <a:srgbClr val="454240"/>
                </a:solidFill>
                <a:latin typeface="DM Sans"/>
                <a:ea typeface="DM Sans"/>
                <a:cs typeface="DM Sans"/>
                <a:sym typeface="DM Sans"/>
              </a:rPr>
              <a:t> of production, </a:t>
            </a:r>
            <a:r>
              <a:rPr lang="en-US" sz="700" b="1">
                <a:solidFill>
                  <a:srgbClr val="454240"/>
                </a:solidFill>
                <a:latin typeface="DM Sans"/>
                <a:ea typeface="DM Sans"/>
                <a:cs typeface="DM Sans"/>
                <a:sym typeface="DM Sans"/>
              </a:rPr>
              <a:t>date_added</a:t>
            </a:r>
            <a:r>
              <a:rPr lang="en-US" sz="700">
                <a:solidFill>
                  <a:srgbClr val="454240"/>
                </a:solidFill>
                <a:latin typeface="DM Sans"/>
                <a:ea typeface="DM Sans"/>
                <a:cs typeface="DM Sans"/>
                <a:sym typeface="DM Sans"/>
              </a:rPr>
              <a:t> to Netflix's catalog, </a:t>
            </a:r>
            <a:r>
              <a:rPr lang="en-US" sz="700" b="1">
                <a:solidFill>
                  <a:srgbClr val="454240"/>
                </a:solidFill>
                <a:latin typeface="DM Sans"/>
                <a:ea typeface="DM Sans"/>
                <a:cs typeface="DM Sans"/>
                <a:sym typeface="DM Sans"/>
              </a:rPr>
              <a:t>release_year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rating</a:t>
            </a:r>
            <a:r>
              <a:rPr lang="en-US" sz="700">
                <a:solidFill>
                  <a:srgbClr val="454240"/>
                </a:solidFill>
                <a:latin typeface="DM Sans"/>
                <a:ea typeface="DM Sans"/>
                <a:cs typeface="DM Sans"/>
                <a:sym typeface="DM Sans"/>
              </a:rPr>
              <a:t> (e.g., TV-MA, PG-13 for content suitability), </a:t>
            </a:r>
            <a:r>
              <a:rPr lang="en-US" sz="700" b="1">
                <a:solidFill>
                  <a:srgbClr val="454240"/>
                </a:solidFill>
                <a:latin typeface="DM Sans"/>
                <a:ea typeface="DM Sans"/>
                <a:cs typeface="DM Sans"/>
                <a:sym typeface="DM Sans"/>
              </a:rPr>
              <a:t>duration</a:t>
            </a:r>
            <a:r>
              <a:rPr lang="en-US" sz="700">
                <a:solidFill>
                  <a:srgbClr val="454240"/>
                </a:solidFill>
                <a:latin typeface="DM Sans"/>
                <a:ea typeface="DM Sans"/>
                <a:cs typeface="DM Sans"/>
                <a:sym typeface="DM Sans"/>
              </a:rPr>
              <a:t> (in minutes for movies or seasons for TV shows), and a </a:t>
            </a:r>
            <a:r>
              <a:rPr lang="en-US" sz="700" b="1">
                <a:solidFill>
                  <a:srgbClr val="454240"/>
                </a:solidFill>
                <a:latin typeface="DM Sans"/>
                <a:ea typeface="DM Sans"/>
                <a:cs typeface="DM Sans"/>
                <a:sym typeface="DM Sans"/>
              </a:rPr>
              <a:t>listed_in</a:t>
            </a:r>
            <a:r>
              <a:rPr lang="en-US" sz="700">
                <a:solidFill>
                  <a:srgbClr val="454240"/>
                </a:solidFill>
                <a:latin typeface="DM Sans"/>
                <a:ea typeface="DM Sans"/>
                <a:cs typeface="DM Sans"/>
                <a:sym typeface="DM Sans"/>
              </a:rPr>
              <a:t> category for genres. This granular structure empowers deep analytical dives into every facet of Netflix's content strategy and viewer engagement.</a:t>
            </a:r>
            <a:endParaRPr sz="700">
              <a:solidFill>
                <a:schemeClr val="dk1"/>
              </a:solidFill>
              <a:latin typeface="Calibri"/>
              <a:ea typeface="Calibri"/>
              <a:cs typeface="Calibri"/>
              <a:sym typeface="Calibri"/>
            </a:endParaRPr>
          </a:p>
        </p:txBody>
      </p:sp>
      <p:pic>
        <p:nvPicPr>
          <p:cNvPr id="218" name="Google Shape;218;p6" descr="preencoded.png"/>
          <p:cNvPicPr preferRelativeResize="0"/>
          <p:nvPr/>
        </p:nvPicPr>
        <p:blipFill rotWithShape="1">
          <a:blip r:embed="rId3">
            <a:alphaModFix/>
          </a:blip>
          <a:srcRect/>
          <a:stretch/>
        </p:blipFill>
        <p:spPr>
          <a:xfrm>
            <a:off x="481012" y="1695331"/>
            <a:ext cx="8884444" cy="906185"/>
          </a:xfrm>
          <a:prstGeom prst="rect">
            <a:avLst/>
          </a:prstGeom>
          <a:noFill/>
          <a:ln>
            <a:noFill/>
          </a:ln>
        </p:spPr>
      </p:pic>
      <p:sp>
        <p:nvSpPr>
          <p:cNvPr id="219" name="Google Shape;219;p6"/>
          <p:cNvSpPr/>
          <p:nvPr/>
        </p:nvSpPr>
        <p:spPr>
          <a:xfrm>
            <a:off x="481012"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473393"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600789" y="2798921"/>
            <a:ext cx="1889998"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Key Attributes for Deep Analysis</a:t>
            </a:r>
            <a:endParaRPr sz="850">
              <a:solidFill>
                <a:schemeClr val="dk1"/>
              </a:solidFill>
              <a:latin typeface="Calibri"/>
              <a:ea typeface="Calibri"/>
              <a:cs typeface="Calibri"/>
              <a:sym typeface="Calibri"/>
            </a:endParaRPr>
          </a:p>
        </p:txBody>
      </p:sp>
      <p:sp>
        <p:nvSpPr>
          <p:cNvPr id="222" name="Google Shape;222;p6"/>
          <p:cNvSpPr/>
          <p:nvPr/>
        </p:nvSpPr>
        <p:spPr>
          <a:xfrm>
            <a:off x="600789"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Content Metadata:</a:t>
            </a:r>
            <a:r>
              <a:rPr lang="en-US" sz="700">
                <a:solidFill>
                  <a:srgbClr val="454240"/>
                </a:solidFill>
                <a:latin typeface="DM Sans"/>
                <a:ea typeface="DM Sans"/>
                <a:cs typeface="DM Sans"/>
                <a:sym typeface="DM Sans"/>
              </a:rPr>
              <a:t> Essential details like Type (Movie/TV Show), Title, Director, Cast, Country of Origin, Release Year, and Date Added to Netflix.</a:t>
            </a:r>
            <a:endParaRPr sz="700">
              <a:solidFill>
                <a:schemeClr val="dk1"/>
              </a:solidFill>
              <a:latin typeface="Calibri"/>
              <a:ea typeface="Calibri"/>
              <a:cs typeface="Calibri"/>
              <a:sym typeface="Calibri"/>
            </a:endParaRPr>
          </a:p>
        </p:txBody>
      </p:sp>
      <p:sp>
        <p:nvSpPr>
          <p:cNvPr id="223" name="Google Shape;223;p6"/>
          <p:cNvSpPr/>
          <p:nvPr/>
        </p:nvSpPr>
        <p:spPr>
          <a:xfrm>
            <a:off x="600789" y="3166110"/>
            <a:ext cx="6572845" cy="285750"/>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Categorization &amp; Engagement:</a:t>
            </a:r>
            <a:r>
              <a:rPr lang="en-US" sz="700">
                <a:solidFill>
                  <a:srgbClr val="454240"/>
                </a:solidFill>
                <a:latin typeface="DM Sans"/>
                <a:ea typeface="DM Sans"/>
                <a:cs typeface="DM Sans"/>
                <a:sym typeface="DM Sans"/>
              </a:rPr>
              <a:t> Insights into content suitability with Rating, runtime/episode structure via Duration, and audience appeal through listed Genres.</a:t>
            </a:r>
            <a:endParaRPr sz="700">
              <a:solidFill>
                <a:schemeClr val="dk1"/>
              </a:solidFill>
              <a:latin typeface="Calibri"/>
              <a:ea typeface="Calibri"/>
              <a:cs typeface="Calibri"/>
              <a:sym typeface="Calibri"/>
            </a:endParaRPr>
          </a:p>
        </p:txBody>
      </p:sp>
      <p:sp>
        <p:nvSpPr>
          <p:cNvPr id="224" name="Google Shape;224;p6"/>
          <p:cNvSpPr/>
          <p:nvPr/>
        </p:nvSpPr>
        <p:spPr>
          <a:xfrm>
            <a:off x="7359848"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7352228"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7479625" y="2798921"/>
            <a:ext cx="2090023"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Dataset Structure &amp; Quality Metrics</a:t>
            </a:r>
            <a:endParaRPr sz="850">
              <a:solidFill>
                <a:schemeClr val="dk1"/>
              </a:solidFill>
              <a:latin typeface="Calibri"/>
              <a:ea typeface="Calibri"/>
              <a:cs typeface="Calibri"/>
              <a:sym typeface="Calibri"/>
            </a:endParaRPr>
          </a:p>
        </p:txBody>
      </p:sp>
      <p:sp>
        <p:nvSpPr>
          <p:cNvPr id="227" name="Google Shape;227;p6"/>
          <p:cNvSpPr/>
          <p:nvPr/>
        </p:nvSpPr>
        <p:spPr>
          <a:xfrm>
            <a:off x="7479625"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Format &amp; Integrity:</a:t>
            </a:r>
            <a:r>
              <a:rPr lang="en-US" sz="700">
                <a:solidFill>
                  <a:srgbClr val="454240"/>
                </a:solidFill>
                <a:latin typeface="DM Sans"/>
                <a:ea typeface="DM Sans"/>
                <a:cs typeface="DM Sans"/>
                <a:sym typeface="DM Sans"/>
              </a:rPr>
              <a:t> Tabular structure, with each row meticulously representing a unique title. Minimal missing values ensure high data integrity.</a:t>
            </a:r>
            <a:endParaRPr sz="700">
              <a:solidFill>
                <a:schemeClr val="dk1"/>
              </a:solidFill>
              <a:latin typeface="Calibri"/>
              <a:ea typeface="Calibri"/>
              <a:cs typeface="Calibri"/>
              <a:sym typeface="Calibri"/>
            </a:endParaRPr>
          </a:p>
        </p:txBody>
      </p:sp>
      <p:sp>
        <p:nvSpPr>
          <p:cNvPr id="228" name="Google Shape;228;p6"/>
          <p:cNvSpPr/>
          <p:nvPr/>
        </p:nvSpPr>
        <p:spPr>
          <a:xfrm>
            <a:off x="7479625" y="3166110"/>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Scale &amp; Coverage:</a:t>
            </a:r>
            <a:r>
              <a:rPr lang="en-US" sz="700">
                <a:solidFill>
                  <a:srgbClr val="454240"/>
                </a:solidFill>
                <a:latin typeface="DM Sans"/>
                <a:ea typeface="DM Sans"/>
                <a:cs typeface="DM Sans"/>
                <a:sym typeface="DM Sans"/>
              </a:rPr>
              <a:t> Over </a:t>
            </a:r>
            <a:r>
              <a:rPr lang="en-US" sz="700" b="1">
                <a:solidFill>
                  <a:srgbClr val="454240"/>
                </a:solidFill>
                <a:latin typeface="DM Sans"/>
                <a:ea typeface="DM Sans"/>
                <a:cs typeface="DM Sans"/>
                <a:sym typeface="DM Sans"/>
              </a:rPr>
              <a:t>7,700</a:t>
            </a:r>
            <a:r>
              <a:rPr lang="en-US" sz="700">
                <a:solidFill>
                  <a:srgbClr val="454240"/>
                </a:solidFill>
                <a:latin typeface="DM Sans"/>
                <a:ea typeface="DM Sans"/>
                <a:cs typeface="DM Sans"/>
                <a:sym typeface="DM Sans"/>
              </a:rPr>
              <a:t> unique entries, providing a robust foundation for identifying significant trends and granular insights across diverse content.</a:t>
            </a:r>
            <a:endParaRPr sz="700">
              <a:solidFill>
                <a:schemeClr val="dk1"/>
              </a:solidFill>
              <a:latin typeface="Calibri"/>
              <a:ea typeface="Calibri"/>
              <a:cs typeface="Calibri"/>
              <a:sym typeface="Calibri"/>
            </a:endParaRPr>
          </a:p>
        </p:txBody>
      </p:sp>
      <p:sp>
        <p:nvSpPr>
          <p:cNvPr id="229" name="Google Shape;229;p6"/>
          <p:cNvSpPr/>
          <p:nvPr/>
        </p:nvSpPr>
        <p:spPr>
          <a:xfrm>
            <a:off x="481012" y="3649266"/>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exceptionally rich dataset is a launchpad for diverse analytical journeys, enabling everything from precise categorical breakdowns to sophisticated temporal trend analysis, providing a complete picture of Netflix's content evolution.</a:t>
            </a:r>
            <a:endParaRPr sz="700">
              <a:solidFill>
                <a:schemeClr val="dk1"/>
              </a:solidFill>
              <a:latin typeface="Calibri"/>
              <a:ea typeface="Calibri"/>
              <a:cs typeface="Calibri"/>
              <a:sym typeface="Calibri"/>
            </a:endParaRPr>
          </a:p>
        </p:txBody>
      </p:sp>
      <p:sp>
        <p:nvSpPr>
          <p:cNvPr id="230" name="Google Shape;230;p6"/>
          <p:cNvSpPr/>
          <p:nvPr/>
        </p:nvSpPr>
        <p:spPr>
          <a:xfrm>
            <a:off x="481012" y="3926086"/>
            <a:ext cx="3522940"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Preliminary Insights &amp; Data Snapshots</a:t>
            </a:r>
            <a:endParaRPr sz="1400">
              <a:solidFill>
                <a:schemeClr val="dk1"/>
              </a:solidFill>
              <a:latin typeface="Calibri"/>
              <a:ea typeface="Calibri"/>
              <a:cs typeface="Calibri"/>
              <a:sym typeface="Calibri"/>
            </a:endParaRPr>
          </a:p>
        </p:txBody>
      </p:sp>
      <p:sp>
        <p:nvSpPr>
          <p:cNvPr id="231" name="Google Shape;231;p6"/>
          <p:cNvSpPr/>
          <p:nvPr/>
        </p:nvSpPr>
        <p:spPr>
          <a:xfrm>
            <a:off x="481012" y="4283393"/>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first look into the Netflix dataset reveals fascinating patterns and characteristics of its global content library, setting the stage for deeper exploration.</a:t>
            </a:r>
            <a:endParaRPr sz="700">
              <a:solidFill>
                <a:schemeClr val="dk1"/>
              </a:solidFill>
              <a:latin typeface="Calibri"/>
              <a:ea typeface="Calibri"/>
              <a:cs typeface="Calibri"/>
              <a:sym typeface="Calibri"/>
            </a:endParaRPr>
          </a:p>
        </p:txBody>
      </p:sp>
      <p:sp>
        <p:nvSpPr>
          <p:cNvPr id="232" name="Google Shape;232;p6"/>
          <p:cNvSpPr/>
          <p:nvPr/>
        </p:nvSpPr>
        <p:spPr>
          <a:xfrm>
            <a:off x="481012" y="4526756"/>
            <a:ext cx="13668375" cy="1330166"/>
          </a:xfrm>
          <a:prstGeom prst="roundRect">
            <a:avLst>
              <a:gd name="adj" fmla="val 282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88633" y="4534376"/>
            <a:ext cx="6826568" cy="657463"/>
          </a:xfrm>
          <a:prstGeom prst="roundRect">
            <a:avLst>
              <a:gd name="adj" fmla="val 5708"/>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577929" y="4623673"/>
            <a:ext cx="1486495"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Content Type Dominance</a:t>
            </a:r>
            <a:endParaRPr sz="850">
              <a:solidFill>
                <a:schemeClr val="dk1"/>
              </a:solidFill>
              <a:latin typeface="Calibri"/>
              <a:ea typeface="Calibri"/>
              <a:cs typeface="Calibri"/>
              <a:sym typeface="Calibri"/>
            </a:endParaRPr>
          </a:p>
        </p:txBody>
      </p:sp>
      <p:sp>
        <p:nvSpPr>
          <p:cNvPr id="235" name="Google Shape;235;p6"/>
          <p:cNvSpPr/>
          <p:nvPr/>
        </p:nvSpPr>
        <p:spPr>
          <a:xfrm>
            <a:off x="577929"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With roughly </a:t>
            </a:r>
            <a:r>
              <a:rPr lang="en-US" sz="700" b="1">
                <a:solidFill>
                  <a:srgbClr val="454240"/>
                </a:solidFill>
                <a:latin typeface="DM Sans"/>
                <a:ea typeface="DM Sans"/>
                <a:cs typeface="DM Sans"/>
                <a:sym typeface="DM Sans"/>
              </a:rPr>
              <a:t>70% Movies and 30% TV Shows</a:t>
            </a:r>
            <a:r>
              <a:rPr lang="en-US" sz="700">
                <a:solidFill>
                  <a:srgbClr val="454240"/>
                </a:solidFill>
                <a:latin typeface="DM Sans"/>
                <a:ea typeface="DM Sans"/>
                <a:cs typeface="DM Sans"/>
                <a:sym typeface="DM Sans"/>
              </a:rPr>
              <a:t>, Netflix's catalog distinctly favors cinematic experiences, a crucial factor in content acquisition and user engagement strategies.</a:t>
            </a:r>
            <a:endParaRPr sz="700">
              <a:solidFill>
                <a:schemeClr val="dk1"/>
              </a:solidFill>
              <a:latin typeface="Calibri"/>
              <a:ea typeface="Calibri"/>
              <a:cs typeface="Calibri"/>
              <a:sym typeface="Calibri"/>
            </a:endParaRPr>
          </a:p>
        </p:txBody>
      </p:sp>
      <p:sp>
        <p:nvSpPr>
          <p:cNvPr id="236" name="Google Shape;236;p6"/>
          <p:cNvSpPr/>
          <p:nvPr/>
        </p:nvSpPr>
        <p:spPr>
          <a:xfrm>
            <a:off x="7315200" y="4534376"/>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315200" y="4534376"/>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538561" y="4623673"/>
            <a:ext cx="141089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Genre Popularity Trends</a:t>
            </a:r>
            <a:endParaRPr sz="850">
              <a:solidFill>
                <a:schemeClr val="dk1"/>
              </a:solidFill>
              <a:latin typeface="Calibri"/>
              <a:ea typeface="Calibri"/>
              <a:cs typeface="Calibri"/>
              <a:sym typeface="Calibri"/>
            </a:endParaRPr>
          </a:p>
        </p:txBody>
      </p:sp>
      <p:sp>
        <p:nvSpPr>
          <p:cNvPr id="239" name="Google Shape;239;p6"/>
          <p:cNvSpPr/>
          <p:nvPr/>
        </p:nvSpPr>
        <p:spPr>
          <a:xfrm>
            <a:off x="7538561"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The platform's content is heavily skewed towards 'Dramas', 'Comedies', and 'International Movies', reflecting a strategy to capture a broad, global audience with universally appealing themes.</a:t>
            </a:r>
            <a:endParaRPr sz="700">
              <a:solidFill>
                <a:schemeClr val="dk1"/>
              </a:solidFill>
              <a:latin typeface="Calibri"/>
              <a:ea typeface="Calibri"/>
              <a:cs typeface="Calibri"/>
              <a:sym typeface="Calibri"/>
            </a:endParaRPr>
          </a:p>
        </p:txBody>
      </p:sp>
      <p:sp>
        <p:nvSpPr>
          <p:cNvPr id="240" name="Google Shape;240;p6"/>
          <p:cNvSpPr/>
          <p:nvPr/>
        </p:nvSpPr>
        <p:spPr>
          <a:xfrm>
            <a:off x="7203519" y="4751427"/>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6" descr="preencoded.png"/>
          <p:cNvPicPr preferRelativeResize="0"/>
          <p:nvPr/>
        </p:nvPicPr>
        <p:blipFill rotWithShape="1">
          <a:blip r:embed="rId4">
            <a:alphaModFix/>
          </a:blip>
          <a:srcRect/>
          <a:stretch/>
        </p:blipFill>
        <p:spPr>
          <a:xfrm>
            <a:off x="7259360" y="4807268"/>
            <a:ext cx="111681" cy="111681"/>
          </a:xfrm>
          <a:prstGeom prst="rect">
            <a:avLst/>
          </a:prstGeom>
          <a:noFill/>
          <a:ln>
            <a:noFill/>
          </a:ln>
        </p:spPr>
      </p:pic>
      <p:sp>
        <p:nvSpPr>
          <p:cNvPr id="242" name="Google Shape;242;p6"/>
          <p:cNvSpPr/>
          <p:nvPr/>
        </p:nvSpPr>
        <p:spPr>
          <a:xfrm>
            <a:off x="488633"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88633"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577929" y="5281136"/>
            <a:ext cx="13821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Global Production Hubs</a:t>
            </a:r>
            <a:endParaRPr sz="850">
              <a:solidFill>
                <a:schemeClr val="dk1"/>
              </a:solidFill>
              <a:latin typeface="Calibri"/>
              <a:ea typeface="Calibri"/>
              <a:cs typeface="Calibri"/>
              <a:sym typeface="Calibri"/>
            </a:endParaRPr>
          </a:p>
        </p:txBody>
      </p:sp>
      <p:sp>
        <p:nvSpPr>
          <p:cNvPr id="245" name="Google Shape;245;p6"/>
          <p:cNvSpPr/>
          <p:nvPr/>
        </p:nvSpPr>
        <p:spPr>
          <a:xfrm>
            <a:off x="577929"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significant portion of content originates from the </a:t>
            </a:r>
            <a:r>
              <a:rPr lang="en-US" sz="700" b="1">
                <a:solidFill>
                  <a:srgbClr val="454240"/>
                </a:solidFill>
                <a:latin typeface="DM Sans"/>
                <a:ea typeface="DM Sans"/>
                <a:cs typeface="DM Sans"/>
                <a:sym typeface="DM Sans"/>
              </a:rPr>
              <a:t>United States</a:t>
            </a:r>
            <a:r>
              <a:rPr lang="en-US" sz="700">
                <a:solidFill>
                  <a:srgbClr val="454240"/>
                </a:solidFill>
                <a:latin typeface="DM Sans"/>
                <a:ea typeface="DM Sans"/>
                <a:cs typeface="DM Sans"/>
                <a:sym typeface="DM Sans"/>
              </a:rPr>
              <a:t>, closely followed by burgeoning contributions from </a:t>
            </a:r>
            <a:r>
              <a:rPr lang="en-US" sz="700" b="1">
                <a:solidFill>
                  <a:srgbClr val="454240"/>
                </a:solidFill>
                <a:latin typeface="DM Sans"/>
                <a:ea typeface="DM Sans"/>
                <a:cs typeface="DM Sans"/>
                <a:sym typeface="DM Sans"/>
              </a:rPr>
              <a:t>India and the United Kingdom</a:t>
            </a:r>
            <a:r>
              <a:rPr lang="en-US" sz="700">
                <a:solidFill>
                  <a:srgbClr val="454240"/>
                </a:solidFill>
                <a:latin typeface="DM Sans"/>
                <a:ea typeface="DM Sans"/>
                <a:cs typeface="DM Sans"/>
                <a:sym typeface="DM Sans"/>
              </a:rPr>
              <a:t>, showcasing key international production powerhouses.</a:t>
            </a:r>
            <a:endParaRPr sz="700">
              <a:solidFill>
                <a:schemeClr val="dk1"/>
              </a:solidFill>
              <a:latin typeface="Calibri"/>
              <a:ea typeface="Calibri"/>
              <a:cs typeface="Calibri"/>
              <a:sym typeface="Calibri"/>
            </a:endParaRPr>
          </a:p>
        </p:txBody>
      </p:sp>
      <p:sp>
        <p:nvSpPr>
          <p:cNvPr id="246" name="Google Shape;246;p6"/>
          <p:cNvSpPr/>
          <p:nvPr/>
        </p:nvSpPr>
        <p:spPr>
          <a:xfrm>
            <a:off x="7315200"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7315200" y="5191839"/>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7315200"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7538561" y="5281136"/>
            <a:ext cx="15014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Average Content Duration</a:t>
            </a:r>
            <a:endParaRPr sz="850">
              <a:solidFill>
                <a:schemeClr val="dk1"/>
              </a:solidFill>
              <a:latin typeface="Calibri"/>
              <a:ea typeface="Calibri"/>
              <a:cs typeface="Calibri"/>
              <a:sym typeface="Calibri"/>
            </a:endParaRPr>
          </a:p>
        </p:txBody>
      </p:sp>
      <p:sp>
        <p:nvSpPr>
          <p:cNvPr id="250" name="Google Shape;250;p6"/>
          <p:cNvSpPr/>
          <p:nvPr/>
        </p:nvSpPr>
        <p:spPr>
          <a:xfrm>
            <a:off x="7538561"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Movies typically span </a:t>
            </a:r>
            <a:r>
              <a:rPr lang="en-US" sz="700" b="1">
                <a:solidFill>
                  <a:srgbClr val="454240"/>
                </a:solidFill>
                <a:latin typeface="DM Sans"/>
                <a:ea typeface="DM Sans"/>
                <a:cs typeface="DM Sans"/>
                <a:sym typeface="DM Sans"/>
              </a:rPr>
              <a:t>70-130 minutes</a:t>
            </a:r>
            <a:r>
              <a:rPr lang="en-US" sz="700">
                <a:solidFill>
                  <a:srgbClr val="454240"/>
                </a:solidFill>
                <a:latin typeface="DM Sans"/>
                <a:ea typeface="DM Sans"/>
                <a:cs typeface="DM Sans"/>
                <a:sym typeface="DM Sans"/>
              </a:rPr>
              <a:t>, optimized for single viewing sessions, while TV Shows often boast multi-season, episodic formats designed for binge-watching engagement.</a:t>
            </a:r>
            <a:endParaRPr sz="700">
              <a:solidFill>
                <a:schemeClr val="dk1"/>
              </a:solidFill>
              <a:latin typeface="Calibri"/>
              <a:ea typeface="Calibri"/>
              <a:cs typeface="Calibri"/>
              <a:sym typeface="Calibri"/>
            </a:endParaRPr>
          </a:p>
        </p:txBody>
      </p:sp>
      <p:sp>
        <p:nvSpPr>
          <p:cNvPr id="251" name="Google Shape;251;p6"/>
          <p:cNvSpPr/>
          <p:nvPr/>
        </p:nvSpPr>
        <p:spPr>
          <a:xfrm>
            <a:off x="7203519" y="5408890"/>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6" descr="preencoded.png"/>
          <p:cNvPicPr preferRelativeResize="0"/>
          <p:nvPr/>
        </p:nvPicPr>
        <p:blipFill rotWithShape="1">
          <a:blip r:embed="rId5">
            <a:alphaModFix/>
          </a:blip>
          <a:srcRect/>
          <a:stretch/>
        </p:blipFill>
        <p:spPr>
          <a:xfrm>
            <a:off x="7259360" y="5464731"/>
            <a:ext cx="111681" cy="111681"/>
          </a:xfrm>
          <a:prstGeom prst="rect">
            <a:avLst/>
          </a:prstGeom>
          <a:noFill/>
          <a:ln>
            <a:noFill/>
          </a:ln>
        </p:spPr>
      </p:pic>
      <p:sp>
        <p:nvSpPr>
          <p:cNvPr id="253" name="Google Shape;253;p6"/>
          <p:cNvSpPr/>
          <p:nvPr/>
        </p:nvSpPr>
        <p:spPr>
          <a:xfrm>
            <a:off x="481012" y="5990868"/>
            <a:ext cx="5549265"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Data Preprocessing: Navigating Challenges for Clean Insights</a:t>
            </a:r>
            <a:endParaRPr sz="1400">
              <a:solidFill>
                <a:schemeClr val="dk1"/>
              </a:solidFill>
              <a:latin typeface="Calibri"/>
              <a:ea typeface="Calibri"/>
              <a:cs typeface="Calibri"/>
              <a:sym typeface="Calibri"/>
            </a:endParaRPr>
          </a:p>
        </p:txBody>
      </p:sp>
      <p:sp>
        <p:nvSpPr>
          <p:cNvPr id="254" name="Google Shape;254;p6"/>
          <p:cNvSpPr/>
          <p:nvPr/>
        </p:nvSpPr>
        <p:spPr>
          <a:xfrm>
            <a:off x="481012" y="6348174"/>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Transforming raw data into a pristine, analysis-ready format often presents unique challenges. Our preprocessing phase is designed to systematically address these to ensure the highest data quality.</a:t>
            </a:r>
            <a:endParaRPr sz="700">
              <a:solidFill>
                <a:schemeClr val="dk1"/>
              </a:solidFill>
              <a:latin typeface="Calibri"/>
              <a:ea typeface="Calibri"/>
              <a:cs typeface="Calibri"/>
              <a:sym typeface="Calibri"/>
            </a:endParaRPr>
          </a:p>
        </p:txBody>
      </p:sp>
      <p:sp>
        <p:nvSpPr>
          <p:cNvPr id="255" name="Google Shape;255;p6"/>
          <p:cNvSpPr/>
          <p:nvPr/>
        </p:nvSpPr>
        <p:spPr>
          <a:xfrm>
            <a:off x="481012"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577929"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6" descr="preencoded.png"/>
          <p:cNvPicPr preferRelativeResize="0"/>
          <p:nvPr/>
        </p:nvPicPr>
        <p:blipFill rotWithShape="1">
          <a:blip r:embed="rId6">
            <a:alphaModFix/>
          </a:blip>
          <a:srcRect/>
          <a:stretch/>
        </p:blipFill>
        <p:spPr>
          <a:xfrm>
            <a:off x="651629" y="6762036"/>
            <a:ext cx="120610" cy="120610"/>
          </a:xfrm>
          <a:prstGeom prst="rect">
            <a:avLst/>
          </a:prstGeom>
          <a:noFill/>
          <a:ln>
            <a:noFill/>
          </a:ln>
        </p:spPr>
      </p:pic>
      <p:sp>
        <p:nvSpPr>
          <p:cNvPr id="258" name="Google Shape;258;p6"/>
          <p:cNvSpPr/>
          <p:nvPr/>
        </p:nvSpPr>
        <p:spPr>
          <a:xfrm>
            <a:off x="577929"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Missing Values</a:t>
            </a:r>
            <a:endParaRPr sz="850">
              <a:solidFill>
                <a:schemeClr val="dk1"/>
              </a:solidFill>
              <a:latin typeface="Calibri"/>
              <a:ea typeface="Calibri"/>
              <a:cs typeface="Calibri"/>
              <a:sym typeface="Calibri"/>
            </a:endParaRPr>
          </a:p>
        </p:txBody>
      </p:sp>
      <p:sp>
        <p:nvSpPr>
          <p:cNvPr id="259" name="Google Shape;259;p6"/>
          <p:cNvSpPr/>
          <p:nvPr/>
        </p:nvSpPr>
        <p:spPr>
          <a:xfrm>
            <a:off x="577929"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Incomplete data for 'director', 'cast', and 'country'.</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Strategic imputation based on content type or mode values, minimizing data loss and preserving analytical integrity.</a:t>
            </a:r>
            <a:endParaRPr sz="700">
              <a:solidFill>
                <a:schemeClr val="dk1"/>
              </a:solidFill>
              <a:latin typeface="Calibri"/>
              <a:ea typeface="Calibri"/>
              <a:cs typeface="Calibri"/>
              <a:sym typeface="Calibri"/>
            </a:endParaRPr>
          </a:p>
        </p:txBody>
      </p:sp>
      <p:sp>
        <p:nvSpPr>
          <p:cNvPr id="260" name="Google Shape;260;p6"/>
          <p:cNvSpPr/>
          <p:nvPr/>
        </p:nvSpPr>
        <p:spPr>
          <a:xfrm>
            <a:off x="5066824" y="6591538"/>
            <a:ext cx="4496633"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516374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6" descr="preencoded.png"/>
          <p:cNvPicPr preferRelativeResize="0"/>
          <p:nvPr/>
        </p:nvPicPr>
        <p:blipFill rotWithShape="1">
          <a:blip r:embed="rId7">
            <a:alphaModFix/>
          </a:blip>
          <a:srcRect/>
          <a:stretch/>
        </p:blipFill>
        <p:spPr>
          <a:xfrm>
            <a:off x="5237440" y="6762036"/>
            <a:ext cx="120610" cy="120610"/>
          </a:xfrm>
          <a:prstGeom prst="rect">
            <a:avLst/>
          </a:prstGeom>
          <a:noFill/>
          <a:ln>
            <a:noFill/>
          </a:ln>
        </p:spPr>
      </p:pic>
      <p:sp>
        <p:nvSpPr>
          <p:cNvPr id="263" name="Google Shape;263;p6"/>
          <p:cNvSpPr/>
          <p:nvPr/>
        </p:nvSpPr>
        <p:spPr>
          <a:xfrm>
            <a:off x="5163741" y="7045762"/>
            <a:ext cx="120003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Inconsistent Formats</a:t>
            </a:r>
            <a:endParaRPr sz="850">
              <a:solidFill>
                <a:schemeClr val="dk1"/>
              </a:solidFill>
              <a:latin typeface="Calibri"/>
              <a:ea typeface="Calibri"/>
              <a:cs typeface="Calibri"/>
              <a:sym typeface="Calibri"/>
            </a:endParaRPr>
          </a:p>
        </p:txBody>
      </p:sp>
      <p:sp>
        <p:nvSpPr>
          <p:cNvPr id="264" name="Google Shape;264;p6"/>
          <p:cNvSpPr/>
          <p:nvPr/>
        </p:nvSpPr>
        <p:spPr>
          <a:xfrm>
            <a:off x="5163741" y="7238881"/>
            <a:ext cx="4302800"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Varied date formats and string encoding in text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Standardizing `date_added` to a consistent datetime format and cleaning textual entries for uniformity.</a:t>
            </a:r>
            <a:endParaRPr sz="700">
              <a:solidFill>
                <a:schemeClr val="dk1"/>
              </a:solidFill>
              <a:latin typeface="Calibri"/>
              <a:ea typeface="Calibri"/>
              <a:cs typeface="Calibri"/>
              <a:sym typeface="Calibri"/>
            </a:endParaRPr>
          </a:p>
        </p:txBody>
      </p:sp>
      <p:sp>
        <p:nvSpPr>
          <p:cNvPr id="265" name="Google Shape;265;p6"/>
          <p:cNvSpPr/>
          <p:nvPr/>
        </p:nvSpPr>
        <p:spPr>
          <a:xfrm>
            <a:off x="9652754"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974967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6" descr="preencoded.png"/>
          <p:cNvPicPr preferRelativeResize="0"/>
          <p:nvPr/>
        </p:nvPicPr>
        <p:blipFill rotWithShape="1">
          <a:blip r:embed="rId8">
            <a:alphaModFix/>
          </a:blip>
          <a:srcRect/>
          <a:stretch/>
        </p:blipFill>
        <p:spPr>
          <a:xfrm>
            <a:off x="9823371" y="6762036"/>
            <a:ext cx="120610" cy="120610"/>
          </a:xfrm>
          <a:prstGeom prst="rect">
            <a:avLst/>
          </a:prstGeom>
          <a:noFill/>
          <a:ln>
            <a:noFill/>
          </a:ln>
        </p:spPr>
      </p:pic>
      <p:sp>
        <p:nvSpPr>
          <p:cNvPr id="268" name="Google Shape;268;p6"/>
          <p:cNvSpPr/>
          <p:nvPr/>
        </p:nvSpPr>
        <p:spPr>
          <a:xfrm>
            <a:off x="9749671"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Feature Creation</a:t>
            </a:r>
            <a:endParaRPr sz="850">
              <a:solidFill>
                <a:schemeClr val="dk1"/>
              </a:solidFill>
              <a:latin typeface="Calibri"/>
              <a:ea typeface="Calibri"/>
              <a:cs typeface="Calibri"/>
              <a:sym typeface="Calibri"/>
            </a:endParaRPr>
          </a:p>
        </p:txBody>
      </p:sp>
      <p:sp>
        <p:nvSpPr>
          <p:cNvPr id="269" name="Google Shape;269;p6"/>
          <p:cNvSpPr/>
          <p:nvPr/>
        </p:nvSpPr>
        <p:spPr>
          <a:xfrm>
            <a:off x="9749671"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Extracting more actionable insights from existing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Generating new features like `release_month` or `season_count` from `date_added` and `duration` to enrich temporal analysis.</a:t>
            </a:r>
            <a:endParaRPr sz="700">
              <a:solidFill>
                <a:schemeClr val="dk1"/>
              </a:solidFill>
              <a:latin typeface="Calibri"/>
              <a:ea typeface="Calibri"/>
              <a:cs typeface="Calibri"/>
              <a:sym typeface="Calibri"/>
            </a:endParaRPr>
          </a:p>
        </p:txBody>
      </p:sp>
      <p:pic>
        <p:nvPicPr>
          <p:cNvPr id="270" name="Google Shape;270;p6"/>
          <p:cNvPicPr preferRelativeResize="0"/>
          <p:nvPr/>
        </p:nvPicPr>
        <p:blipFill rotWithShape="1">
          <a:blip r:embed="rId9">
            <a:alphaModFix/>
          </a:blip>
          <a:srcRect/>
          <a:stretch/>
        </p:blipFill>
        <p:spPr>
          <a:xfrm>
            <a:off x="12201186" y="7795245"/>
            <a:ext cx="2429214" cy="3624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
          <p:cNvSpPr/>
          <p:nvPr/>
        </p:nvSpPr>
        <p:spPr>
          <a:xfrm>
            <a:off x="396823" y="311825"/>
            <a:ext cx="701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Exploratory Data Analysis: Unveiling Netflix's Content Strategy</a:t>
            </a:r>
            <a:endParaRPr sz="1450">
              <a:solidFill>
                <a:schemeClr val="dk1"/>
              </a:solidFill>
              <a:latin typeface="Calibri"/>
              <a:ea typeface="Calibri"/>
              <a:cs typeface="Calibri"/>
              <a:sym typeface="Calibri"/>
            </a:endParaRPr>
          </a:p>
        </p:txBody>
      </p:sp>
      <p:sp>
        <p:nvSpPr>
          <p:cNvPr id="277" name="Google Shape;277;p7"/>
          <p:cNvSpPr/>
          <p:nvPr/>
        </p:nvSpPr>
        <p:spPr>
          <a:xfrm>
            <a:off x="396835" y="68961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Embark on a visual journey through Netflix's content universe as we unveil critical trends and dynamics shaping one of the world's leading streaming platforms. This Exploratory Data Analysis (EDA) section brings to life key insights from our comprehensive dataset, offering a vivid snapshot of content distribution, genre preferences, global production hubs, and evolving release patterns that drive viewer engagement.</a:t>
            </a:r>
            <a:endParaRPr sz="550">
              <a:solidFill>
                <a:schemeClr val="dk1"/>
              </a:solidFill>
              <a:latin typeface="Calibri"/>
              <a:ea typeface="Calibri"/>
              <a:cs typeface="Calibri"/>
              <a:sym typeface="Calibri"/>
            </a:endParaRPr>
          </a:p>
        </p:txBody>
      </p:sp>
      <p:sp>
        <p:nvSpPr>
          <p:cNvPr id="278" name="Google Shape;278;p7"/>
          <p:cNvSpPr/>
          <p:nvPr/>
        </p:nvSpPr>
        <p:spPr>
          <a:xfrm>
            <a:off x="396835" y="1035844"/>
            <a:ext cx="246114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Movies vs TV Shows: A Clear Content Focus</a:t>
            </a:r>
            <a:endParaRPr sz="850">
              <a:solidFill>
                <a:schemeClr val="dk1"/>
              </a:solidFill>
              <a:latin typeface="Calibri"/>
              <a:ea typeface="Calibri"/>
              <a:cs typeface="Calibri"/>
              <a:sym typeface="Calibri"/>
            </a:endParaRPr>
          </a:p>
        </p:txBody>
      </p:sp>
      <p:pic>
        <p:nvPicPr>
          <p:cNvPr id="279" name="Google Shape;279;p7" descr="preencoded.png"/>
          <p:cNvPicPr preferRelativeResize="0"/>
          <p:nvPr/>
        </p:nvPicPr>
        <p:blipFill rotWithShape="1">
          <a:blip r:embed="rId3">
            <a:alphaModFix/>
          </a:blip>
          <a:srcRect/>
          <a:stretch/>
        </p:blipFill>
        <p:spPr>
          <a:xfrm>
            <a:off x="396835" y="1284565"/>
            <a:ext cx="7666673" cy="4461986"/>
          </a:xfrm>
          <a:prstGeom prst="rect">
            <a:avLst/>
          </a:prstGeom>
          <a:noFill/>
          <a:ln>
            <a:noFill/>
          </a:ln>
        </p:spPr>
      </p:pic>
      <p:sp>
        <p:nvSpPr>
          <p:cNvPr id="280" name="Google Shape;280;p7"/>
          <p:cNvSpPr/>
          <p:nvPr/>
        </p:nvSpPr>
        <p:spPr>
          <a:xfrm>
            <a:off x="396835" y="5829419"/>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foundational bar chart unequivocally reveals Netflix's strategic emphasis on cinematic experiences. With movies outnumbering TV shows by a significant margin of roughly 2:1 (approximately 5,200 movies versus 2,400 TV shows), it's clear that the platform prioritizes a vast, on-demand film library, driving initial user acquisition and offering immediate viewing gratification. This dominance highlights a core pillar of Netflix's content strategy.</a:t>
            </a:r>
            <a:endParaRPr sz="550">
              <a:solidFill>
                <a:schemeClr val="dk1"/>
              </a:solidFill>
              <a:latin typeface="Calibri"/>
              <a:ea typeface="Calibri"/>
              <a:cs typeface="Calibri"/>
              <a:sym typeface="Calibri"/>
            </a:endParaRPr>
          </a:p>
        </p:txBody>
      </p:sp>
      <p:sp>
        <p:nvSpPr>
          <p:cNvPr id="281" name="Google Shape;281;p7"/>
          <p:cNvSpPr/>
          <p:nvPr/>
        </p:nvSpPr>
        <p:spPr>
          <a:xfrm>
            <a:off x="396835" y="6175653"/>
            <a:ext cx="283511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Ratings Distribution: Targeting Specific Audiences</a:t>
            </a:r>
            <a:endParaRPr sz="850">
              <a:solidFill>
                <a:schemeClr val="dk1"/>
              </a:solidFill>
              <a:latin typeface="Calibri"/>
              <a:ea typeface="Calibri"/>
              <a:cs typeface="Calibri"/>
              <a:sym typeface="Calibri"/>
            </a:endParaRPr>
          </a:p>
        </p:txBody>
      </p:sp>
      <p:pic>
        <p:nvPicPr>
          <p:cNvPr id="282" name="Google Shape;282;p7" descr="preencoded.png"/>
          <p:cNvPicPr preferRelativeResize="0"/>
          <p:nvPr/>
        </p:nvPicPr>
        <p:blipFill rotWithShape="1">
          <a:blip r:embed="rId4">
            <a:alphaModFix/>
          </a:blip>
          <a:srcRect/>
          <a:stretch/>
        </p:blipFill>
        <p:spPr>
          <a:xfrm>
            <a:off x="396835" y="6424374"/>
            <a:ext cx="8993862" cy="4451866"/>
          </a:xfrm>
          <a:prstGeom prst="rect">
            <a:avLst/>
          </a:prstGeom>
          <a:noFill/>
          <a:ln>
            <a:noFill/>
          </a:ln>
        </p:spPr>
      </p:pic>
      <p:sp>
        <p:nvSpPr>
          <p:cNvPr id="283" name="Google Shape;283;p7"/>
          <p:cNvSpPr/>
          <p:nvPr/>
        </p:nvSpPr>
        <p:spPr>
          <a:xfrm>
            <a:off x="396835" y="10959108"/>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Delving into content suitability, this bar chart on ratings distribution uncovers a striking insight: 'TV-MA' (Mature Audiences) and 'TV-14' (Parents Strongly Cautioned) categories collectively dominate the Netflix catalog. This prominence, accounting for a substantial majority of titles, signals a deliberate focus on mature and young adult audiences, suggesting Netflix primarily caters to demographics capable of consuming more complex or adult-oriented narratives, rather than exclusively family-friendly programming.</a:t>
            </a:r>
            <a:endParaRPr sz="550">
              <a:solidFill>
                <a:schemeClr val="dk1"/>
              </a:solidFill>
              <a:latin typeface="Calibri"/>
              <a:ea typeface="Calibri"/>
              <a:cs typeface="Calibri"/>
              <a:sym typeface="Calibri"/>
            </a:endParaRPr>
          </a:p>
        </p:txBody>
      </p:sp>
      <p:sp>
        <p:nvSpPr>
          <p:cNvPr id="284" name="Google Shape;284;p7"/>
          <p:cNvSpPr/>
          <p:nvPr/>
        </p:nvSpPr>
        <p:spPr>
          <a:xfrm>
            <a:off x="396835" y="11305342"/>
            <a:ext cx="330696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Missing Data Heatmap: Understanding Data Completeness</a:t>
            </a:r>
            <a:endParaRPr sz="850">
              <a:solidFill>
                <a:schemeClr val="dk1"/>
              </a:solidFill>
              <a:latin typeface="Calibri"/>
              <a:ea typeface="Calibri"/>
              <a:cs typeface="Calibri"/>
              <a:sym typeface="Calibri"/>
            </a:endParaRPr>
          </a:p>
        </p:txBody>
      </p:sp>
      <p:pic>
        <p:nvPicPr>
          <p:cNvPr id="285" name="Google Shape;285;p7" descr="preencoded.png"/>
          <p:cNvPicPr preferRelativeResize="0"/>
          <p:nvPr/>
        </p:nvPicPr>
        <p:blipFill rotWithShape="1">
          <a:blip r:embed="rId5">
            <a:alphaModFix/>
          </a:blip>
          <a:srcRect/>
          <a:stretch/>
        </p:blipFill>
        <p:spPr>
          <a:xfrm>
            <a:off x="396835" y="11554063"/>
            <a:ext cx="7666673" cy="5036939"/>
          </a:xfrm>
          <a:prstGeom prst="rect">
            <a:avLst/>
          </a:prstGeom>
          <a:noFill/>
          <a:ln>
            <a:noFill/>
          </a:ln>
        </p:spPr>
      </p:pic>
      <p:sp>
        <p:nvSpPr>
          <p:cNvPr id="286" name="Google Shape;286;p7"/>
          <p:cNvSpPr/>
          <p:nvPr/>
        </p:nvSpPr>
        <p:spPr>
          <a:xfrm>
            <a:off x="396835" y="1667387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heatmap provides a crucial visualization of data completeness across the dataset. It immediately highlights that 'Director' and 'Cast' fields show the most significant gaps, indicating challenges in obtaining comprehensive metadata for creative personnel. Understanding these missing values is vital for assessing the reliability of analyses that depend on these specific attributes and informs subsequent data cleaning strategies.</a:t>
            </a:r>
            <a:endParaRPr sz="550">
              <a:solidFill>
                <a:schemeClr val="dk1"/>
              </a:solidFill>
              <a:latin typeface="Calibri"/>
              <a:ea typeface="Calibri"/>
              <a:cs typeface="Calibri"/>
              <a:sym typeface="Calibri"/>
            </a:endParaRPr>
          </a:p>
        </p:txBody>
      </p:sp>
      <p:sp>
        <p:nvSpPr>
          <p:cNvPr id="287" name="Google Shape;287;p7"/>
          <p:cNvSpPr/>
          <p:nvPr/>
        </p:nvSpPr>
        <p:spPr>
          <a:xfrm>
            <a:off x="396835" y="17020103"/>
            <a:ext cx="284452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Countries: Global Production Powerhouses</a:t>
            </a:r>
            <a:endParaRPr sz="850">
              <a:solidFill>
                <a:schemeClr val="dk1"/>
              </a:solidFill>
              <a:latin typeface="Calibri"/>
              <a:ea typeface="Calibri"/>
              <a:cs typeface="Calibri"/>
              <a:sym typeface="Calibri"/>
            </a:endParaRPr>
          </a:p>
        </p:txBody>
      </p:sp>
      <p:pic>
        <p:nvPicPr>
          <p:cNvPr id="288" name="Google Shape;288;p7" descr="preencoded.png"/>
          <p:cNvPicPr preferRelativeResize="0"/>
          <p:nvPr/>
        </p:nvPicPr>
        <p:blipFill rotWithShape="1">
          <a:blip r:embed="rId6">
            <a:alphaModFix/>
          </a:blip>
          <a:srcRect/>
          <a:stretch/>
        </p:blipFill>
        <p:spPr>
          <a:xfrm>
            <a:off x="396835" y="17268825"/>
            <a:ext cx="8993862" cy="4308038"/>
          </a:xfrm>
          <a:prstGeom prst="rect">
            <a:avLst/>
          </a:prstGeom>
          <a:noFill/>
          <a:ln>
            <a:noFill/>
          </a:ln>
        </p:spPr>
      </p:pic>
      <p:sp>
        <p:nvSpPr>
          <p:cNvPr id="289" name="Google Shape;289;p7"/>
          <p:cNvSpPr/>
          <p:nvPr/>
        </p:nvSpPr>
        <p:spPr>
          <a:xfrm>
            <a:off x="396835" y="21659731"/>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bar chart vividly illustrates the geographic landscape of Netflix's content production. The United States stands as the undisputed leader, contributing a vast majority of titles. However, the significant contributions from India and the United Kingdom underscore Netflix's commitment to international content and its strategy to localize offerings, recognizing these regions as key global production hubs for a diverse audience.</a:t>
            </a:r>
            <a:endParaRPr sz="550">
              <a:solidFill>
                <a:schemeClr val="dk1"/>
              </a:solidFill>
              <a:latin typeface="Calibri"/>
              <a:ea typeface="Calibri"/>
              <a:cs typeface="Calibri"/>
              <a:sym typeface="Calibri"/>
            </a:endParaRPr>
          </a:p>
        </p:txBody>
      </p:sp>
      <p:sp>
        <p:nvSpPr>
          <p:cNvPr id="290" name="Google Shape;290;p7"/>
          <p:cNvSpPr/>
          <p:nvPr/>
        </p:nvSpPr>
        <p:spPr>
          <a:xfrm>
            <a:off x="396835" y="22005965"/>
            <a:ext cx="323647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Genres: Universal Appeal and Diverse Storytelling</a:t>
            </a:r>
            <a:endParaRPr sz="850">
              <a:solidFill>
                <a:schemeClr val="dk1"/>
              </a:solidFill>
              <a:latin typeface="Calibri"/>
              <a:ea typeface="Calibri"/>
              <a:cs typeface="Calibri"/>
              <a:sym typeface="Calibri"/>
            </a:endParaRPr>
          </a:p>
        </p:txBody>
      </p:sp>
      <p:pic>
        <p:nvPicPr>
          <p:cNvPr id="291" name="Google Shape;291;p7" descr="preencoded.png"/>
          <p:cNvPicPr preferRelativeResize="0"/>
          <p:nvPr/>
        </p:nvPicPr>
        <p:blipFill rotWithShape="1">
          <a:blip r:embed="rId7">
            <a:alphaModFix/>
          </a:blip>
          <a:srcRect/>
          <a:stretch/>
        </p:blipFill>
        <p:spPr>
          <a:xfrm>
            <a:off x="396835" y="22254686"/>
            <a:ext cx="8993862" cy="4119086"/>
          </a:xfrm>
          <a:prstGeom prst="rect">
            <a:avLst/>
          </a:prstGeom>
          <a:noFill/>
          <a:ln>
            <a:noFill/>
          </a:ln>
        </p:spPr>
      </p:pic>
      <p:sp>
        <p:nvSpPr>
          <p:cNvPr id="292" name="Google Shape;292;p7"/>
          <p:cNvSpPr/>
          <p:nvPr/>
        </p:nvSpPr>
        <p:spPr>
          <a:xfrm>
            <a:off x="396835" y="26456640"/>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 the top 10 genres showcases Netflix's strategic approach to content categorization. 'International Movies', 'Dramas', and 'Comedies' consistently rank at the top, reflecting a deliberate effort to offer universally appealing content that transcends cultural boundaries. This broad genre focus is key to attracting and retaining a diverse global subscriber base.</a:t>
            </a:r>
            <a:endParaRPr sz="550">
              <a:solidFill>
                <a:schemeClr val="dk1"/>
              </a:solidFill>
              <a:latin typeface="Calibri"/>
              <a:ea typeface="Calibri"/>
              <a:cs typeface="Calibri"/>
              <a:sym typeface="Calibri"/>
            </a:endParaRPr>
          </a:p>
        </p:txBody>
      </p:sp>
      <p:sp>
        <p:nvSpPr>
          <p:cNvPr id="293" name="Google Shape;293;p7"/>
          <p:cNvSpPr/>
          <p:nvPr/>
        </p:nvSpPr>
        <p:spPr>
          <a:xfrm>
            <a:off x="396835" y="26685002"/>
            <a:ext cx="2768918"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Titles Added Per Year: Unprecedented Expansion</a:t>
            </a:r>
            <a:endParaRPr sz="850">
              <a:solidFill>
                <a:schemeClr val="dk1"/>
              </a:solidFill>
              <a:latin typeface="Calibri"/>
              <a:ea typeface="Calibri"/>
              <a:cs typeface="Calibri"/>
              <a:sym typeface="Calibri"/>
            </a:endParaRPr>
          </a:p>
        </p:txBody>
      </p:sp>
      <p:pic>
        <p:nvPicPr>
          <p:cNvPr id="294" name="Google Shape;294;p7" descr="preencoded.png"/>
          <p:cNvPicPr preferRelativeResize="0"/>
          <p:nvPr/>
        </p:nvPicPr>
        <p:blipFill rotWithShape="1">
          <a:blip r:embed="rId8">
            <a:alphaModFix/>
          </a:blip>
          <a:srcRect/>
          <a:stretch/>
        </p:blipFill>
        <p:spPr>
          <a:xfrm>
            <a:off x="396835" y="26933723"/>
            <a:ext cx="8993862" cy="4658797"/>
          </a:xfrm>
          <a:prstGeom prst="rect">
            <a:avLst/>
          </a:prstGeom>
          <a:noFill/>
          <a:ln>
            <a:noFill/>
          </a:ln>
        </p:spPr>
      </p:pic>
      <p:sp>
        <p:nvSpPr>
          <p:cNvPr id="295" name="Google Shape;295;p7"/>
          <p:cNvSpPr/>
          <p:nvPr/>
        </p:nvSpPr>
        <p:spPr>
          <a:xfrm>
            <a:off x="396835" y="31675387"/>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insightful line chart maps the exponential growth of Netflix's content library, revealing a dramatic surge in title additions, especially peaking around 2019. This period marks a phase of aggressive expansion, likely fueled by increased investment in original content and broader acquisition efforts, signifying Netflix's push to solidify its market dominance before the intensifying streaming wars.</a:t>
            </a:r>
            <a:endParaRPr sz="550">
              <a:solidFill>
                <a:schemeClr val="dk1"/>
              </a:solidFill>
              <a:latin typeface="Calibri"/>
              <a:ea typeface="Calibri"/>
              <a:cs typeface="Calibri"/>
              <a:sym typeface="Calibri"/>
            </a:endParaRPr>
          </a:p>
        </p:txBody>
      </p:sp>
      <p:sp>
        <p:nvSpPr>
          <p:cNvPr id="296" name="Google Shape;296;p7"/>
          <p:cNvSpPr/>
          <p:nvPr/>
        </p:nvSpPr>
        <p:spPr>
          <a:xfrm>
            <a:off x="396835" y="31903749"/>
            <a:ext cx="3210044"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 Duration Distribution: The Standard Feature Film</a:t>
            </a:r>
            <a:endParaRPr sz="850">
              <a:solidFill>
                <a:schemeClr val="dk1"/>
              </a:solidFill>
              <a:latin typeface="Calibri"/>
              <a:ea typeface="Calibri"/>
              <a:cs typeface="Calibri"/>
              <a:sym typeface="Calibri"/>
            </a:endParaRPr>
          </a:p>
        </p:txBody>
      </p:sp>
      <p:pic>
        <p:nvPicPr>
          <p:cNvPr id="297" name="Google Shape;297;p7" descr="preencoded.png"/>
          <p:cNvPicPr preferRelativeResize="0"/>
          <p:nvPr/>
        </p:nvPicPr>
        <p:blipFill rotWithShape="1">
          <a:blip r:embed="rId9">
            <a:alphaModFix/>
          </a:blip>
          <a:srcRect/>
          <a:stretch/>
        </p:blipFill>
        <p:spPr>
          <a:xfrm>
            <a:off x="396835" y="32152471"/>
            <a:ext cx="8993862" cy="5400794"/>
          </a:xfrm>
          <a:prstGeom prst="rect">
            <a:avLst/>
          </a:prstGeom>
          <a:noFill/>
          <a:ln>
            <a:noFill/>
          </a:ln>
        </p:spPr>
      </p:pic>
      <p:sp>
        <p:nvSpPr>
          <p:cNvPr id="298" name="Google Shape;298;p7"/>
          <p:cNvSpPr/>
          <p:nvPr/>
        </p:nvSpPr>
        <p:spPr>
          <a:xfrm>
            <a:off x="396835" y="37636133"/>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histogram of movie durations clearly illustrates a concentration of titles within the 80-120 minute range. This aligns perfectly with the standard length of a feature film, indicating Netflix's adherence to traditional cinematic formats. While some outliers exist, the vast majority of its film offerings are optimized for single, cohesive viewing experiences, appealing to audiences accustomed to conventional movie lengths.</a:t>
            </a:r>
            <a:endParaRPr sz="550">
              <a:solidFill>
                <a:schemeClr val="dk1"/>
              </a:solidFill>
              <a:latin typeface="Calibri"/>
              <a:ea typeface="Calibri"/>
              <a:cs typeface="Calibri"/>
              <a:sym typeface="Calibri"/>
            </a:endParaRPr>
          </a:p>
        </p:txBody>
      </p:sp>
      <p:sp>
        <p:nvSpPr>
          <p:cNvPr id="299" name="Google Shape;299;p7"/>
          <p:cNvSpPr/>
          <p:nvPr/>
        </p:nvSpPr>
        <p:spPr>
          <a:xfrm>
            <a:off x="396835" y="37982366"/>
            <a:ext cx="293477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TV Show Season Counts: The Rise of Limited Series</a:t>
            </a:r>
            <a:endParaRPr sz="850">
              <a:solidFill>
                <a:schemeClr val="dk1"/>
              </a:solidFill>
              <a:latin typeface="Calibri"/>
              <a:ea typeface="Calibri"/>
              <a:cs typeface="Calibri"/>
              <a:sym typeface="Calibri"/>
            </a:endParaRPr>
          </a:p>
        </p:txBody>
      </p:sp>
      <p:pic>
        <p:nvPicPr>
          <p:cNvPr id="300" name="Google Shape;300;p7" descr="preencoded.png"/>
          <p:cNvPicPr preferRelativeResize="0"/>
          <p:nvPr/>
        </p:nvPicPr>
        <p:blipFill rotWithShape="1">
          <a:blip r:embed="rId10">
            <a:alphaModFix/>
          </a:blip>
          <a:srcRect/>
          <a:stretch/>
        </p:blipFill>
        <p:spPr>
          <a:xfrm>
            <a:off x="396835" y="38231088"/>
            <a:ext cx="7666673" cy="4665107"/>
          </a:xfrm>
          <a:prstGeom prst="rect">
            <a:avLst/>
          </a:prstGeom>
          <a:noFill/>
          <a:ln>
            <a:noFill/>
          </a:ln>
        </p:spPr>
      </p:pic>
      <p:sp>
        <p:nvSpPr>
          <p:cNvPr id="301" name="Google Shape;301;p7"/>
          <p:cNvSpPr/>
          <p:nvPr/>
        </p:nvSpPr>
        <p:spPr>
          <a:xfrm>
            <a:off x="396835" y="42979062"/>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offers a fascinating look into Netflix's TV show structure. A striking majority of TV shows on the platform consist of only 1 or 2 seasons, with a sharp decline in titles extending beyond this. This pattern strongly suggests a prevalence of limited series or shows that did not secure long-term renewals, reflecting either a strategic choice towards shorter, more contained narratives or the competitive nature of content retention.</a:t>
            </a:r>
            <a:endParaRPr sz="550">
              <a:solidFill>
                <a:schemeClr val="dk1"/>
              </a:solidFill>
              <a:latin typeface="Calibri"/>
              <a:ea typeface="Calibri"/>
              <a:cs typeface="Calibri"/>
              <a:sym typeface="Calibri"/>
            </a:endParaRPr>
          </a:p>
        </p:txBody>
      </p:sp>
      <p:sp>
        <p:nvSpPr>
          <p:cNvPr id="302" name="Google Shape;302;p7"/>
          <p:cNvSpPr/>
          <p:nvPr/>
        </p:nvSpPr>
        <p:spPr>
          <a:xfrm>
            <a:off x="396835" y="43325296"/>
            <a:ext cx="3335179"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Insights from Exploratory Data Analysis</a:t>
            </a:r>
            <a:endParaRPr sz="1150">
              <a:solidFill>
                <a:schemeClr val="dk1"/>
              </a:solidFill>
              <a:latin typeface="Calibri"/>
              <a:ea typeface="Calibri"/>
              <a:cs typeface="Calibri"/>
              <a:sym typeface="Calibri"/>
            </a:endParaRPr>
          </a:p>
        </p:txBody>
      </p:sp>
      <p:sp>
        <p:nvSpPr>
          <p:cNvPr id="303" name="Google Shape;303;p7"/>
          <p:cNvSpPr/>
          <p:nvPr/>
        </p:nvSpPr>
        <p:spPr>
          <a:xfrm>
            <a:off x="396835" y="43619976"/>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comprehensive EDA provides a robust foundation for understanding Netflix's content ecosystem:</a:t>
            </a:r>
            <a:endParaRPr sz="550">
              <a:solidFill>
                <a:schemeClr val="dk1"/>
              </a:solidFill>
              <a:latin typeface="Calibri"/>
              <a:ea typeface="Calibri"/>
              <a:cs typeface="Calibri"/>
              <a:sym typeface="Calibri"/>
            </a:endParaRPr>
          </a:p>
        </p:txBody>
      </p:sp>
      <p:sp>
        <p:nvSpPr>
          <p:cNvPr id="304" name="Google Shape;304;p7"/>
          <p:cNvSpPr/>
          <p:nvPr/>
        </p:nvSpPr>
        <p:spPr>
          <a:xfrm>
            <a:off x="396835" y="43820715"/>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Cinematic Priority:</a:t>
            </a:r>
            <a:r>
              <a:rPr lang="en-US" sz="550">
                <a:solidFill>
                  <a:srgbClr val="454240"/>
                </a:solidFill>
                <a:latin typeface="DM Sans"/>
                <a:ea typeface="DM Sans"/>
                <a:cs typeface="DM Sans"/>
                <a:sym typeface="DM Sans"/>
              </a:rPr>
              <a:t> Movies significantly outnumber TV shows, underscoring a strong focus on a vast film library.</a:t>
            </a:r>
            <a:endParaRPr sz="550">
              <a:solidFill>
                <a:schemeClr val="dk1"/>
              </a:solidFill>
              <a:latin typeface="Calibri"/>
              <a:ea typeface="Calibri"/>
              <a:cs typeface="Calibri"/>
              <a:sym typeface="Calibri"/>
            </a:endParaRPr>
          </a:p>
        </p:txBody>
      </p:sp>
      <p:sp>
        <p:nvSpPr>
          <p:cNvPr id="305" name="Google Shape;305;p7"/>
          <p:cNvSpPr/>
          <p:nvPr/>
        </p:nvSpPr>
        <p:spPr>
          <a:xfrm>
            <a:off x="396835" y="4396430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Targeted Demographics:</a:t>
            </a:r>
            <a:r>
              <a:rPr lang="en-US" sz="550">
                <a:solidFill>
                  <a:srgbClr val="454240"/>
                </a:solidFill>
                <a:latin typeface="DM Sans"/>
                <a:ea typeface="DM Sans"/>
                <a:cs typeface="DM Sans"/>
                <a:sym typeface="DM Sans"/>
              </a:rPr>
              <a:t> The dominance of 'TV-MA' and 'TV-14' ratings reveals a primary catering to mature and young adult audiences.</a:t>
            </a:r>
            <a:endParaRPr sz="550">
              <a:solidFill>
                <a:schemeClr val="dk1"/>
              </a:solidFill>
              <a:latin typeface="Calibri"/>
              <a:ea typeface="Calibri"/>
              <a:cs typeface="Calibri"/>
              <a:sym typeface="Calibri"/>
            </a:endParaRPr>
          </a:p>
        </p:txBody>
      </p:sp>
      <p:sp>
        <p:nvSpPr>
          <p:cNvPr id="306" name="Google Shape;306;p7"/>
          <p:cNvSpPr/>
          <p:nvPr/>
        </p:nvSpPr>
        <p:spPr>
          <a:xfrm>
            <a:off x="396835" y="4410789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Global Production Strategy:</a:t>
            </a:r>
            <a:r>
              <a:rPr lang="en-US" sz="550">
                <a:solidFill>
                  <a:srgbClr val="454240"/>
                </a:solidFill>
                <a:latin typeface="DM Sans"/>
                <a:ea typeface="DM Sans"/>
                <a:cs typeface="DM Sans"/>
                <a:sym typeface="DM Sans"/>
              </a:rPr>
              <a:t> While the US leads, India and the UK are crucial international content contributors, highlighting diversification.</a:t>
            </a:r>
            <a:endParaRPr sz="550">
              <a:solidFill>
                <a:schemeClr val="dk1"/>
              </a:solidFill>
              <a:latin typeface="Calibri"/>
              <a:ea typeface="Calibri"/>
              <a:cs typeface="Calibri"/>
              <a:sym typeface="Calibri"/>
            </a:endParaRPr>
          </a:p>
        </p:txBody>
      </p:sp>
      <p:sp>
        <p:nvSpPr>
          <p:cNvPr id="307" name="Google Shape;307;p7"/>
          <p:cNvSpPr/>
          <p:nvPr/>
        </p:nvSpPr>
        <p:spPr>
          <a:xfrm>
            <a:off x="396835" y="4425148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Broad Appeal Genres:</a:t>
            </a:r>
            <a:r>
              <a:rPr lang="en-US" sz="550">
                <a:solidFill>
                  <a:srgbClr val="454240"/>
                </a:solidFill>
                <a:latin typeface="DM Sans"/>
                <a:ea typeface="DM Sans"/>
                <a:cs typeface="DM Sans"/>
                <a:sym typeface="DM Sans"/>
              </a:rPr>
              <a:t> 'International Movies', 'Dramas', and 'Comedies' are consistently top genres, signifying a strategy for universal audience engagement.</a:t>
            </a:r>
            <a:endParaRPr sz="550">
              <a:solidFill>
                <a:schemeClr val="dk1"/>
              </a:solidFill>
              <a:latin typeface="Calibri"/>
              <a:ea typeface="Calibri"/>
              <a:cs typeface="Calibri"/>
              <a:sym typeface="Calibri"/>
            </a:endParaRPr>
          </a:p>
        </p:txBody>
      </p:sp>
      <p:sp>
        <p:nvSpPr>
          <p:cNvPr id="308" name="Google Shape;308;p7"/>
          <p:cNvSpPr/>
          <p:nvPr/>
        </p:nvSpPr>
        <p:spPr>
          <a:xfrm>
            <a:off x="396835" y="4439507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Aggressive Content Expansion:</a:t>
            </a:r>
            <a:r>
              <a:rPr lang="en-US" sz="550">
                <a:solidFill>
                  <a:srgbClr val="454240"/>
                </a:solidFill>
                <a:latin typeface="DM Sans"/>
                <a:ea typeface="DM Sans"/>
                <a:cs typeface="DM Sans"/>
                <a:sym typeface="DM Sans"/>
              </a:rPr>
              <a:t> A peak in title additions around 2019 showcases a period of rapid growth and investment.</a:t>
            </a:r>
            <a:endParaRPr sz="550">
              <a:solidFill>
                <a:schemeClr val="dk1"/>
              </a:solidFill>
              <a:latin typeface="Calibri"/>
              <a:ea typeface="Calibri"/>
              <a:cs typeface="Calibri"/>
              <a:sym typeface="Calibri"/>
            </a:endParaRPr>
          </a:p>
        </p:txBody>
      </p:sp>
      <p:sp>
        <p:nvSpPr>
          <p:cNvPr id="309" name="Google Shape;309;p7"/>
          <p:cNvSpPr/>
          <p:nvPr/>
        </p:nvSpPr>
        <p:spPr>
          <a:xfrm>
            <a:off x="396835" y="44538662"/>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Standard Formats:</a:t>
            </a:r>
            <a:r>
              <a:rPr lang="en-US" sz="550">
                <a:solidFill>
                  <a:srgbClr val="454240"/>
                </a:solidFill>
                <a:latin typeface="DM Sans"/>
                <a:ea typeface="DM Sans"/>
                <a:cs typeface="DM Sans"/>
                <a:sym typeface="DM Sans"/>
              </a:rPr>
              <a:t> Most movies adhere to traditional feature film lengths, and TV shows lean heavily towards shorter runs or limited series.</a:t>
            </a:r>
            <a:endParaRPr sz="550">
              <a:solidFill>
                <a:schemeClr val="dk1"/>
              </a:solidFill>
              <a:latin typeface="Calibri"/>
              <a:ea typeface="Calibri"/>
              <a:cs typeface="Calibri"/>
              <a:sym typeface="Calibri"/>
            </a:endParaRPr>
          </a:p>
        </p:txBody>
      </p:sp>
      <p:sp>
        <p:nvSpPr>
          <p:cNvPr id="310" name="Google Shape;310;p7"/>
          <p:cNvSpPr/>
          <p:nvPr/>
        </p:nvSpPr>
        <p:spPr>
          <a:xfrm>
            <a:off x="396835" y="44739401"/>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These patterns are crucial for informing content acquisition, production, and marketing strategies, painting a clear picture of Netflix's unique position in the global streaming landscape.</a:t>
            </a:r>
            <a:endParaRPr sz="550">
              <a:solidFill>
                <a:schemeClr val="dk1"/>
              </a:solidFill>
              <a:latin typeface="Calibri"/>
              <a:ea typeface="Calibri"/>
              <a:cs typeface="Calibri"/>
              <a:sym typeface="Calibri"/>
            </a:endParaRPr>
          </a:p>
        </p:txBody>
      </p:sp>
      <p:pic>
        <p:nvPicPr>
          <p:cNvPr id="311" name="Google Shape;311;p7"/>
          <p:cNvPicPr preferRelativeResize="0"/>
          <p:nvPr/>
        </p:nvPicPr>
        <p:blipFill rotWithShape="1">
          <a:blip r:embed="rId11">
            <a:alphaModFix/>
          </a:blip>
          <a:srcRect/>
          <a:stretch/>
        </p:blipFill>
        <p:spPr>
          <a:xfrm>
            <a:off x="12201186" y="7591014"/>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18" name="Google Shape;318;p8"/>
          <p:cNvSpPr/>
          <p:nvPr/>
        </p:nvSpPr>
        <p:spPr>
          <a:xfrm>
            <a:off x="464700" y="846050"/>
            <a:ext cx="8582700" cy="269700"/>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5C4E3D"/>
              </a:buClr>
              <a:buSzPts val="1650"/>
              <a:buFont typeface="Libre Baskerville"/>
              <a:buNone/>
            </a:pPr>
            <a:r>
              <a:rPr lang="en-US" sz="1650">
                <a:solidFill>
                  <a:srgbClr val="5C4E3D"/>
                </a:solidFill>
                <a:latin typeface="Libre Baskerville"/>
                <a:ea typeface="Libre Baskerville"/>
                <a:cs typeface="Libre Baskerville"/>
                <a:sym typeface="Libre Baskerville"/>
              </a:rPr>
              <a:t>Dashboard Features &amp; User Experience: Unlock Deeper Netflix Insights</a:t>
            </a:r>
            <a:endParaRPr sz="1650">
              <a:solidFill>
                <a:schemeClr val="dk1"/>
              </a:solidFill>
              <a:latin typeface="Calibri"/>
              <a:ea typeface="Calibri"/>
              <a:cs typeface="Calibri"/>
              <a:sym typeface="Calibri"/>
            </a:endParaRPr>
          </a:p>
        </p:txBody>
      </p:sp>
      <p:sp>
        <p:nvSpPr>
          <p:cNvPr id="319" name="Google Shape;319;p8"/>
          <p:cNvSpPr/>
          <p:nvPr/>
        </p:nvSpPr>
        <p:spPr>
          <a:xfrm>
            <a:off x="464701" y="1245156"/>
            <a:ext cx="8214598"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meticulously crafted Streamlit dashboard transcends traditional data visualization, offering an immersive and intuitive platform for deep-diving into Netflix's content landscape. Designed for both casual exploration and rigorous analysis, it transforms complex datasets into actionable insights, empowering you to uncover patterns and make data-driven decisions with unprecedented ease.</a:t>
            </a:r>
            <a:endParaRPr sz="650">
              <a:solidFill>
                <a:schemeClr val="dk1"/>
              </a:solidFill>
              <a:latin typeface="Calibri"/>
              <a:ea typeface="Calibri"/>
              <a:cs typeface="Calibri"/>
              <a:sym typeface="Calibri"/>
            </a:endParaRPr>
          </a:p>
        </p:txBody>
      </p:sp>
      <p:sp>
        <p:nvSpPr>
          <p:cNvPr id="320" name="Google Shape;320;p8"/>
          <p:cNvSpPr/>
          <p:nvPr/>
        </p:nvSpPr>
        <p:spPr>
          <a:xfrm>
            <a:off x="464701" y="1618417"/>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744974" y="1648063"/>
            <a:ext cx="343221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Interactive Filtering &amp; Navigation: Precision at Your Fingertips</a:t>
            </a:r>
            <a:endParaRPr sz="800">
              <a:solidFill>
                <a:schemeClr val="dk1"/>
              </a:solidFill>
              <a:latin typeface="Calibri"/>
              <a:ea typeface="Calibri"/>
              <a:cs typeface="Calibri"/>
              <a:sym typeface="Calibri"/>
            </a:endParaRPr>
          </a:p>
        </p:txBody>
      </p:sp>
      <p:sp>
        <p:nvSpPr>
          <p:cNvPr id="322" name="Google Shape;322;p8"/>
          <p:cNvSpPr/>
          <p:nvPr/>
        </p:nvSpPr>
        <p:spPr>
          <a:xfrm>
            <a:off x="744974" y="1834515"/>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Navigate Netflix's vast library with unparalleled precision. Dynamic filters for genres, countries, release years, and content types allow you to effortlessly refine your data views.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Quickly pinpoint specific content niches or global production trends, reducing analysis time by up to 70% compared to manual data sorting.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Identify the most successful drama series released in the UK between 2018-2020.</a:t>
            </a:r>
            <a:endParaRPr sz="650">
              <a:solidFill>
                <a:schemeClr val="dk1"/>
              </a:solidFill>
              <a:latin typeface="Calibri"/>
              <a:ea typeface="Calibri"/>
              <a:cs typeface="Calibri"/>
              <a:sym typeface="Calibri"/>
            </a:endParaRPr>
          </a:p>
        </p:txBody>
      </p:sp>
      <p:sp>
        <p:nvSpPr>
          <p:cNvPr id="323" name="Google Shape;323;p8"/>
          <p:cNvSpPr/>
          <p:nvPr/>
        </p:nvSpPr>
        <p:spPr>
          <a:xfrm>
            <a:off x="464701" y="242137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44974" y="2451021"/>
            <a:ext cx="2984421"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Real-time Data Exploration: Instant Insights, Zero Lag</a:t>
            </a:r>
            <a:endParaRPr sz="800">
              <a:solidFill>
                <a:schemeClr val="dk1"/>
              </a:solidFill>
              <a:latin typeface="Calibri"/>
              <a:ea typeface="Calibri"/>
              <a:cs typeface="Calibri"/>
              <a:sym typeface="Calibri"/>
            </a:endParaRPr>
          </a:p>
        </p:txBody>
      </p:sp>
      <p:sp>
        <p:nvSpPr>
          <p:cNvPr id="325" name="Google Shape;325;p8"/>
          <p:cNvSpPr/>
          <p:nvPr/>
        </p:nvSpPr>
        <p:spPr>
          <a:xfrm>
            <a:off x="744974" y="263747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Experience the power of immediate feedback. Our dashboard instantly analyzes trends and patterns, with all data visualizations updating seamlessly with every interaction.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Foster iterative discovery and dynamic hypothesis testing without waiting for reports.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Utilizes optimized backend queries with average response times under 500ms for complex filters.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See how content ratings distribution shifts when filtering by specific countries or release decades.</a:t>
            </a:r>
            <a:endParaRPr sz="650">
              <a:solidFill>
                <a:schemeClr val="dk1"/>
              </a:solidFill>
              <a:latin typeface="Calibri"/>
              <a:ea typeface="Calibri"/>
              <a:cs typeface="Calibri"/>
              <a:sym typeface="Calibri"/>
            </a:endParaRPr>
          </a:p>
        </p:txBody>
      </p:sp>
      <p:sp>
        <p:nvSpPr>
          <p:cNvPr id="326" name="Google Shape;326;p8"/>
          <p:cNvSpPr/>
          <p:nvPr/>
        </p:nvSpPr>
        <p:spPr>
          <a:xfrm>
            <a:off x="464701" y="336244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44974" y="3392091"/>
            <a:ext cx="264545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User-Friendly Interface: Designed for Discovery</a:t>
            </a:r>
            <a:endParaRPr sz="800">
              <a:solidFill>
                <a:schemeClr val="dk1"/>
              </a:solidFill>
              <a:latin typeface="Calibri"/>
              <a:ea typeface="Calibri"/>
              <a:cs typeface="Calibri"/>
              <a:sym typeface="Calibri"/>
            </a:endParaRPr>
          </a:p>
        </p:txBody>
      </p:sp>
      <p:sp>
        <p:nvSpPr>
          <p:cNvPr id="328" name="Google Shape;328;p8"/>
          <p:cNvSpPr/>
          <p:nvPr/>
        </p:nvSpPr>
        <p:spPr>
          <a:xfrm>
            <a:off x="744974" y="357854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A clean, intuitive layout ensures a frictionless user journey. From the global navigation to individual chart controls, every element is optimized for efficient data discovery, even for non-technical users.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Reduce learning curves and boost team productivity. </a:t>
            </a:r>
            <a:r>
              <a:rPr lang="en-US" sz="650" b="1">
                <a:solidFill>
                  <a:srgbClr val="454240"/>
                </a:solidFill>
                <a:latin typeface="DM Sans"/>
                <a:ea typeface="DM Sans"/>
                <a:cs typeface="DM Sans"/>
                <a:sym typeface="DM Sans"/>
              </a:rPr>
              <a:t>User Feedback:</a:t>
            </a:r>
            <a:r>
              <a:rPr lang="en-US" sz="650">
                <a:solidFill>
                  <a:srgbClr val="454240"/>
                </a:solidFill>
                <a:latin typeface="DM Sans"/>
                <a:ea typeface="DM Sans"/>
                <a:cs typeface="DM Sans"/>
                <a:sym typeface="DM Sans"/>
              </a:rPr>
              <a:t> "The dashboard's clarity made complex data accessible; I found insights I never would have noticed before!" - Marketing Lead.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Onboard new team members to complex content analysis in minutes, not hours.</a:t>
            </a:r>
            <a:endParaRPr sz="650">
              <a:solidFill>
                <a:schemeClr val="dk1"/>
              </a:solidFill>
              <a:latin typeface="Calibri"/>
              <a:ea typeface="Calibri"/>
              <a:cs typeface="Calibri"/>
              <a:sym typeface="Calibri"/>
            </a:endParaRPr>
          </a:p>
        </p:txBody>
      </p:sp>
      <p:sp>
        <p:nvSpPr>
          <p:cNvPr id="329" name="Google Shape;329;p8"/>
          <p:cNvSpPr/>
          <p:nvPr/>
        </p:nvSpPr>
        <p:spPr>
          <a:xfrm>
            <a:off x="464701" y="430351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44974" y="4333161"/>
            <a:ext cx="2998827"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Dynamic Charts &amp; Responsiveness: Visuals That Adapt</a:t>
            </a:r>
            <a:endParaRPr sz="800">
              <a:solidFill>
                <a:schemeClr val="dk1"/>
              </a:solidFill>
              <a:latin typeface="Calibri"/>
              <a:ea typeface="Calibri"/>
              <a:cs typeface="Calibri"/>
              <a:sym typeface="Calibri"/>
            </a:endParaRPr>
          </a:p>
        </p:txBody>
      </p:sp>
      <p:sp>
        <p:nvSpPr>
          <p:cNvPr id="331" name="Google Shape;331;p8"/>
          <p:cNvSpPr/>
          <p:nvPr/>
        </p:nvSpPr>
        <p:spPr>
          <a:xfrm>
            <a:off x="744974" y="451961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Engage with fully responsive charts that adapt fluidly to your selections and screen size. Enjoy crisp, readable visualizations across desktops, tablets, and mobile devices.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Ensure consistent, high-quality data presentation in any environment, fostering better collaboration.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Built with Plotly.js for interactive rendering and seamless integration within Streamlit.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Present key findings confidently from your laptop or a large conference screen, knowing the visuals will always look great.</a:t>
            </a:r>
            <a:endParaRPr sz="650">
              <a:solidFill>
                <a:schemeClr val="dk1"/>
              </a:solidFill>
              <a:latin typeface="Calibri"/>
              <a:ea typeface="Calibri"/>
              <a:cs typeface="Calibri"/>
              <a:sym typeface="Calibri"/>
            </a:endParaRPr>
          </a:p>
        </p:txBody>
      </p:sp>
      <p:sp>
        <p:nvSpPr>
          <p:cNvPr id="332" name="Google Shape;332;p8"/>
          <p:cNvSpPr/>
          <p:nvPr/>
        </p:nvSpPr>
        <p:spPr>
          <a:xfrm>
            <a:off x="464701" y="524458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44974" y="5274231"/>
            <a:ext cx="346960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Multi-Page Navigation: Structured for Comprehensive Analysis</a:t>
            </a:r>
            <a:endParaRPr sz="800">
              <a:solidFill>
                <a:schemeClr val="dk1"/>
              </a:solidFill>
              <a:latin typeface="Calibri"/>
              <a:ea typeface="Calibri"/>
              <a:cs typeface="Calibri"/>
              <a:sym typeface="Calibri"/>
            </a:endParaRPr>
          </a:p>
        </p:txBody>
      </p:sp>
      <p:sp>
        <p:nvSpPr>
          <p:cNvPr id="334" name="Google Shape;334;p8"/>
          <p:cNvSpPr/>
          <p:nvPr/>
        </p:nvSpPr>
        <p:spPr>
          <a:xfrm>
            <a:off x="744974" y="5460683"/>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organized structure allows for seamless transitions between different analytical sections, from content trends to genre performance and global distribution.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Maintain context and clarity while navigating diverse aspects of the Netflix dataset.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Easily switch from viewing top genres to analyzing movie duration distributions without losing your analytical flow.</a:t>
            </a:r>
            <a:endParaRPr sz="650">
              <a:solidFill>
                <a:schemeClr val="dk1"/>
              </a:solidFill>
              <a:latin typeface="Calibri"/>
              <a:ea typeface="Calibri"/>
              <a:cs typeface="Calibri"/>
              <a:sym typeface="Calibri"/>
            </a:endParaRPr>
          </a:p>
        </p:txBody>
      </p:sp>
      <p:sp>
        <p:nvSpPr>
          <p:cNvPr id="335" name="Google Shape;335;p8"/>
          <p:cNvSpPr/>
          <p:nvPr/>
        </p:nvSpPr>
        <p:spPr>
          <a:xfrm>
            <a:off x="464701" y="6047542"/>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4974" y="6077188"/>
            <a:ext cx="289750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Data Export &amp; Sharing: Collaborate with Confidence</a:t>
            </a:r>
            <a:endParaRPr sz="800">
              <a:solidFill>
                <a:schemeClr val="dk1"/>
              </a:solidFill>
              <a:latin typeface="Calibri"/>
              <a:ea typeface="Calibri"/>
              <a:cs typeface="Calibri"/>
              <a:sym typeface="Calibri"/>
            </a:endParaRPr>
          </a:p>
        </p:txBody>
      </p:sp>
      <p:sp>
        <p:nvSpPr>
          <p:cNvPr id="337" name="Google Shape;337;p8"/>
          <p:cNvSpPr/>
          <p:nvPr/>
        </p:nvSpPr>
        <p:spPr>
          <a:xfrm>
            <a:off x="744974" y="6263640"/>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Beyond exploration, our dashboard empowers collaboration. Easily export visualized data, generate static reports, and share your insights with stakeholders in various formats.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Streamline reporting workflows and enhance data-driven communication across teams.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Supports CSV and PDF export of current view data and charts.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Generate a quick report on the year-over-year growth of specific content categories for an executive briefing.</a:t>
            </a:r>
            <a:endParaRPr sz="650">
              <a:solidFill>
                <a:schemeClr val="dk1"/>
              </a:solidFill>
              <a:latin typeface="Calibri"/>
              <a:ea typeface="Calibri"/>
              <a:cs typeface="Calibri"/>
              <a:sym typeface="Calibri"/>
            </a:endParaRPr>
          </a:p>
        </p:txBody>
      </p:sp>
      <p:sp>
        <p:nvSpPr>
          <p:cNvPr id="338" name="Google Shape;338;p8"/>
          <p:cNvSpPr/>
          <p:nvPr/>
        </p:nvSpPr>
        <p:spPr>
          <a:xfrm>
            <a:off x="594122" y="7010162"/>
            <a:ext cx="8085177"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"This Netflix dashboard is a game-changer! The intuitive design and real-time feedback have revolutionized how we understand audience preferences and content performance. Truly an essential tool for any data-driven media strategy." - Data Analytics Manager, Streaming Industry.</a:t>
            </a:r>
            <a:endParaRPr sz="650">
              <a:solidFill>
                <a:schemeClr val="dk1"/>
              </a:solidFill>
              <a:latin typeface="Calibri"/>
              <a:ea typeface="Calibri"/>
              <a:cs typeface="Calibri"/>
              <a:sym typeface="Calibri"/>
            </a:endParaRPr>
          </a:p>
        </p:txBody>
      </p:sp>
      <p:sp>
        <p:nvSpPr>
          <p:cNvPr id="339" name="Google Shape;339;p8"/>
          <p:cNvSpPr/>
          <p:nvPr/>
        </p:nvSpPr>
        <p:spPr>
          <a:xfrm>
            <a:off x="464701" y="6913126"/>
            <a:ext cx="7620" cy="470297"/>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9" descr="preencoded.png"/>
          <p:cNvPicPr preferRelativeResize="0"/>
          <p:nvPr/>
        </p:nvPicPr>
        <p:blipFill rotWithShape="1">
          <a:blip r:embed="rId3">
            <a:alphaModFix/>
          </a:blip>
          <a:srcRect/>
          <a:stretch/>
        </p:blipFill>
        <p:spPr>
          <a:xfrm>
            <a:off x="9144000" y="0"/>
            <a:ext cx="5486400" cy="25685472"/>
          </a:xfrm>
          <a:prstGeom prst="rect">
            <a:avLst/>
          </a:prstGeom>
          <a:noFill/>
          <a:ln>
            <a:noFill/>
          </a:ln>
        </p:spPr>
      </p:pic>
      <p:sp>
        <p:nvSpPr>
          <p:cNvPr id="346" name="Google Shape;346;p9"/>
          <p:cNvSpPr/>
          <p:nvPr/>
        </p:nvSpPr>
        <p:spPr>
          <a:xfrm>
            <a:off x="396818" y="311825"/>
            <a:ext cx="740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Implementation &amp; Code: Technical Deep Dive</a:t>
            </a:r>
            <a:endParaRPr sz="1450">
              <a:solidFill>
                <a:schemeClr val="dk1"/>
              </a:solidFill>
              <a:latin typeface="Calibri"/>
              <a:ea typeface="Calibri"/>
              <a:cs typeface="Calibri"/>
              <a:sym typeface="Calibri"/>
            </a:endParaRPr>
          </a:p>
        </p:txBody>
      </p:sp>
      <p:sp>
        <p:nvSpPr>
          <p:cNvPr id="347" name="Google Shape;347;p9"/>
          <p:cNvSpPr/>
          <p:nvPr/>
        </p:nvSpPr>
        <p:spPr>
          <a:xfrm>
            <a:off x="396835" y="652701"/>
            <a:ext cx="83503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section details the robust technical implementation of the Netflix EDA project, showcasing the Python codebase and development environment. We highlight key components like the Streamlit dashboard, sophisticated data processing workflows, and interactive visualization functions, emphasizing the technologies and best practices employed.</a:t>
            </a:r>
            <a:endParaRPr sz="550">
              <a:solidFill>
                <a:schemeClr val="dk1"/>
              </a:solidFill>
              <a:latin typeface="Calibri"/>
              <a:ea typeface="Calibri"/>
              <a:cs typeface="Calibri"/>
              <a:sym typeface="Calibri"/>
            </a:endParaRPr>
          </a:p>
        </p:txBody>
      </p:sp>
      <p:sp>
        <p:nvSpPr>
          <p:cNvPr id="348" name="Google Shape;348;p9"/>
          <p:cNvSpPr/>
          <p:nvPr/>
        </p:nvSpPr>
        <p:spPr>
          <a:xfrm>
            <a:off x="396835" y="971312"/>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89215"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1015" y="1052632"/>
            <a:ext cx="164806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Streamlit Architecture &amp; UI Design</a:t>
            </a:r>
            <a:endParaRPr sz="700">
              <a:solidFill>
                <a:schemeClr val="dk1"/>
              </a:solidFill>
              <a:latin typeface="Calibri"/>
              <a:ea typeface="Calibri"/>
              <a:cs typeface="Calibri"/>
              <a:sym typeface="Calibri"/>
            </a:endParaRPr>
          </a:p>
        </p:txBody>
      </p:sp>
      <p:sp>
        <p:nvSpPr>
          <p:cNvPr id="351" name="Google Shape;351;p9"/>
          <p:cNvSpPr/>
          <p:nvPr/>
        </p:nvSpPr>
        <p:spPr>
          <a:xfrm>
            <a:off x="501015" y="1211937"/>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modular Streamlit architecture employs distinct Python modules for UI components (</a:t>
            </a:r>
            <a:r>
              <a:rPr lang="en-US" sz="550">
                <a:solidFill>
                  <a:srgbClr val="454240"/>
                </a:solidFill>
                <a:highlight>
                  <a:srgbClr val="F2F0ED"/>
                </a:highlight>
                <a:latin typeface="Consolas"/>
                <a:ea typeface="Consolas"/>
                <a:cs typeface="Consolas"/>
                <a:sym typeface="Consolas"/>
              </a:rPr>
              <a:t>ui.py</a:t>
            </a:r>
            <a:r>
              <a:rPr lang="en-US" sz="550">
                <a:solidFill>
                  <a:srgbClr val="454240"/>
                </a:solidFill>
                <a:latin typeface="DM Sans"/>
                <a:ea typeface="DM Sans"/>
                <a:cs typeface="DM Sans"/>
                <a:sym typeface="DM Sans"/>
              </a:rPr>
              <a:t>), data loading (</a:t>
            </a:r>
            <a:r>
              <a:rPr lang="en-US" sz="550">
                <a:solidFill>
                  <a:srgbClr val="454240"/>
                </a:solidFill>
                <a:highlight>
                  <a:srgbClr val="F2F0ED"/>
                </a:highlight>
                <a:latin typeface="Consolas"/>
                <a:ea typeface="Consolas"/>
                <a:cs typeface="Consolas"/>
                <a:sym typeface="Consolas"/>
              </a:rPr>
              <a:t>data_loader.py</a:t>
            </a:r>
            <a:r>
              <a:rPr lang="en-US" sz="550">
                <a:solidFill>
                  <a:srgbClr val="454240"/>
                </a:solidFill>
                <a:latin typeface="DM Sans"/>
                <a:ea typeface="DM Sans"/>
                <a:cs typeface="DM Sans"/>
                <a:sym typeface="DM Sans"/>
              </a:rPr>
              <a:t>), and visualization logic (</a:t>
            </a:r>
            <a:r>
              <a:rPr lang="en-US" sz="550">
                <a:solidFill>
                  <a:srgbClr val="454240"/>
                </a:solidFill>
                <a:highlight>
                  <a:srgbClr val="F2F0ED"/>
                </a:highlight>
                <a:latin typeface="Consolas"/>
                <a:ea typeface="Consolas"/>
                <a:cs typeface="Consolas"/>
                <a:sym typeface="Consolas"/>
              </a:rPr>
              <a:t>visualizations.py</a:t>
            </a:r>
            <a:r>
              <a:rPr lang="en-US" sz="550">
                <a:solidFill>
                  <a:srgbClr val="454240"/>
                </a:solidFill>
                <a:latin typeface="DM Sans"/>
                <a:ea typeface="DM Sans"/>
                <a:cs typeface="DM Sans"/>
                <a:sym typeface="DM Sans"/>
              </a:rPr>
              <a:t>). This separation ensures intuitive navigation, maintains code clarity, and allows for easy expansion. Frontend design leverages Streamlit's native widgets and custom CSS for a polished, responsive user experience.</a:t>
            </a:r>
            <a:endParaRPr sz="550">
              <a:solidFill>
                <a:schemeClr val="dk1"/>
              </a:solidFill>
              <a:latin typeface="Calibri"/>
              <a:ea typeface="Calibri"/>
              <a:cs typeface="Calibri"/>
              <a:sym typeface="Calibri"/>
            </a:endParaRPr>
          </a:p>
        </p:txBody>
      </p:sp>
      <p:sp>
        <p:nvSpPr>
          <p:cNvPr id="352" name="Google Shape;352;p9"/>
          <p:cNvSpPr/>
          <p:nvPr/>
        </p:nvSpPr>
        <p:spPr>
          <a:xfrm>
            <a:off x="4608790" y="971312"/>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601170"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712970" y="1052632"/>
            <a:ext cx="1600676"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Data Processing &amp; Error Handling</a:t>
            </a:r>
            <a:endParaRPr sz="700">
              <a:solidFill>
                <a:schemeClr val="dk1"/>
              </a:solidFill>
              <a:latin typeface="Calibri"/>
              <a:ea typeface="Calibri"/>
              <a:cs typeface="Calibri"/>
              <a:sym typeface="Calibri"/>
            </a:endParaRPr>
          </a:p>
        </p:txBody>
      </p:sp>
      <p:sp>
        <p:nvSpPr>
          <p:cNvPr id="355" name="Google Shape;355;p9"/>
          <p:cNvSpPr/>
          <p:nvPr/>
        </p:nvSpPr>
        <p:spPr>
          <a:xfrm>
            <a:off x="4712970" y="1211937"/>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 robust data pipeline, primarily built with Pandas, handles cleaning (e.g., managing missing values, standardizing text formats), transformation, and feature engineering. Comprehensive error handling is implemented using </a:t>
            </a:r>
            <a:r>
              <a:rPr lang="en-US" sz="550">
                <a:solidFill>
                  <a:srgbClr val="454240"/>
                </a:solidFill>
                <a:highlight>
                  <a:srgbClr val="F2F0ED"/>
                </a:highlight>
                <a:latin typeface="Consolas"/>
                <a:ea typeface="Consolas"/>
                <a:cs typeface="Consolas"/>
                <a:sym typeface="Consolas"/>
              </a:rPr>
              <a:t>try-except</a:t>
            </a:r>
            <a:r>
              <a:rPr lang="en-US" sz="550">
                <a:solidFill>
                  <a:srgbClr val="454240"/>
                </a:solidFill>
                <a:latin typeface="DM Sans"/>
                <a:ea typeface="DM Sans"/>
                <a:cs typeface="DM Sans"/>
                <a:sym typeface="DM Sans"/>
              </a:rPr>
              <a:t> blocks and Python's </a:t>
            </a:r>
            <a:r>
              <a:rPr lang="en-US" sz="550">
                <a:solidFill>
                  <a:srgbClr val="454240"/>
                </a:solidFill>
                <a:highlight>
                  <a:srgbClr val="F2F0ED"/>
                </a:highlight>
                <a:latin typeface="Consolas"/>
                <a:ea typeface="Consolas"/>
                <a:cs typeface="Consolas"/>
                <a:sym typeface="Consolas"/>
              </a:rPr>
              <a:t>logging</a:t>
            </a:r>
            <a:r>
              <a:rPr lang="en-US" sz="550">
                <a:solidFill>
                  <a:srgbClr val="454240"/>
                </a:solidFill>
                <a:latin typeface="DM Sans"/>
                <a:ea typeface="DM Sans"/>
                <a:cs typeface="DM Sans"/>
                <a:sym typeface="DM Sans"/>
              </a:rPr>
              <a:t> module, ensuring data integrity and providing detailed traceability for any processing anomalies.</a:t>
            </a:r>
            <a:endParaRPr sz="550">
              <a:solidFill>
                <a:schemeClr val="dk1"/>
              </a:solidFill>
              <a:latin typeface="Calibri"/>
              <a:ea typeface="Calibri"/>
              <a:cs typeface="Calibri"/>
              <a:sym typeface="Calibri"/>
            </a:endParaRPr>
          </a:p>
        </p:txBody>
      </p:sp>
      <p:sp>
        <p:nvSpPr>
          <p:cNvPr id="356" name="Google Shape;356;p9"/>
          <p:cNvSpPr/>
          <p:nvPr/>
        </p:nvSpPr>
        <p:spPr>
          <a:xfrm>
            <a:off x="396835" y="1838444"/>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389215"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015" y="1919764"/>
            <a:ext cx="177700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Interactive Visualization Components</a:t>
            </a:r>
            <a:endParaRPr sz="700">
              <a:solidFill>
                <a:schemeClr val="dk1"/>
              </a:solidFill>
              <a:latin typeface="Calibri"/>
              <a:ea typeface="Calibri"/>
              <a:cs typeface="Calibri"/>
              <a:sym typeface="Calibri"/>
            </a:endParaRPr>
          </a:p>
        </p:txBody>
      </p:sp>
      <p:sp>
        <p:nvSpPr>
          <p:cNvPr id="359" name="Google Shape;359;p9"/>
          <p:cNvSpPr/>
          <p:nvPr/>
        </p:nvSpPr>
        <p:spPr>
          <a:xfrm>
            <a:off x="501015" y="2079069"/>
            <a:ext cx="3952756"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Dynamic and engaging charts are created using Plotly Express for interactive elements (hover-tooltips, zoom, pan) and Matplotlib for static, high-quality plots. This combination allows users to drill down into data, customize views, and gain deeper insights through rich, responsive graphics that adapt to various filters and selections.</a:t>
            </a:r>
            <a:endParaRPr sz="550">
              <a:solidFill>
                <a:schemeClr val="dk1"/>
              </a:solidFill>
              <a:latin typeface="Calibri"/>
              <a:ea typeface="Calibri"/>
              <a:cs typeface="Calibri"/>
              <a:sym typeface="Calibri"/>
            </a:endParaRPr>
          </a:p>
        </p:txBody>
      </p:sp>
      <p:sp>
        <p:nvSpPr>
          <p:cNvPr id="360" name="Google Shape;360;p9"/>
          <p:cNvSpPr/>
          <p:nvPr/>
        </p:nvSpPr>
        <p:spPr>
          <a:xfrm>
            <a:off x="4608790" y="1838444"/>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601170"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712970" y="1919764"/>
            <a:ext cx="140481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Code Quality &amp; Best Practices</a:t>
            </a:r>
            <a:endParaRPr sz="700">
              <a:solidFill>
                <a:schemeClr val="dk1"/>
              </a:solidFill>
              <a:latin typeface="Calibri"/>
              <a:ea typeface="Calibri"/>
              <a:cs typeface="Calibri"/>
              <a:sym typeface="Calibri"/>
            </a:endParaRPr>
          </a:p>
        </p:txBody>
      </p:sp>
      <p:sp>
        <p:nvSpPr>
          <p:cNvPr id="363" name="Google Shape;363;p9"/>
          <p:cNvSpPr/>
          <p:nvPr/>
        </p:nvSpPr>
        <p:spPr>
          <a:xfrm>
            <a:off x="4712970" y="2079069"/>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Adherence to Python PEP 8 guidelines for code style, including detailed docstrings for functions and classes, consistent naming conventions, and the DRY (Don't Repeat Yourself) principle. Version control is meticulously managed with Git and GitHub, enabling collaborative development, robust change tracking, and facilitating continuous integration practices.</a:t>
            </a:r>
            <a:endParaRPr sz="550">
              <a:solidFill>
                <a:schemeClr val="dk1"/>
              </a:solidFill>
              <a:latin typeface="Calibri"/>
              <a:ea typeface="Calibri"/>
              <a:cs typeface="Calibri"/>
              <a:sym typeface="Calibri"/>
            </a:endParaRPr>
          </a:p>
        </p:txBody>
      </p:sp>
      <p:sp>
        <p:nvSpPr>
          <p:cNvPr id="364" name="Google Shape;364;p9"/>
          <p:cNvSpPr/>
          <p:nvPr/>
        </p:nvSpPr>
        <p:spPr>
          <a:xfrm>
            <a:off x="396835" y="2705576"/>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389215"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1015" y="2786896"/>
            <a:ext cx="200275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Performance Optimization &amp; Benchmarks</a:t>
            </a:r>
            <a:endParaRPr sz="700">
              <a:solidFill>
                <a:schemeClr val="dk1"/>
              </a:solidFill>
              <a:latin typeface="Calibri"/>
              <a:ea typeface="Calibri"/>
              <a:cs typeface="Calibri"/>
              <a:sym typeface="Calibri"/>
            </a:endParaRPr>
          </a:p>
        </p:txBody>
      </p:sp>
      <p:sp>
        <p:nvSpPr>
          <p:cNvPr id="367" name="Google Shape;367;p9"/>
          <p:cNvSpPr/>
          <p:nvPr/>
        </p:nvSpPr>
        <p:spPr>
          <a:xfrm>
            <a:off x="501015" y="2946202"/>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Leveraging Streamlit's </a:t>
            </a:r>
            <a:r>
              <a:rPr lang="en-US" sz="550">
                <a:solidFill>
                  <a:srgbClr val="454240"/>
                </a:solidFill>
                <a:highlight>
                  <a:srgbClr val="F2F0ED"/>
                </a:highlight>
                <a:latin typeface="Consolas"/>
                <a:ea typeface="Consolas"/>
                <a:cs typeface="Consolas"/>
                <a:sym typeface="Consolas"/>
              </a:rPr>
              <a:t>@st.cache_data</a:t>
            </a:r>
            <a:r>
              <a:rPr lang="en-US" sz="550">
                <a:solidFill>
                  <a:srgbClr val="454240"/>
                </a:solidFill>
                <a:latin typeface="DM Sans"/>
                <a:ea typeface="DM Sans"/>
                <a:cs typeface="DM Sans"/>
                <a:sym typeface="DM Sans"/>
              </a:rPr>
              <a:t> decorator significantly reduces data reprocessing times. Pandas vectorized operations and efficient data structures (e.g., optimized CSV/Parquet formats) minimize computation overhead. These techniques result in dashboard load times typically under 5 seconds and real-time filter updates within milliseconds, ensuring a highly responsive user experience.</a:t>
            </a:r>
            <a:endParaRPr sz="550">
              <a:solidFill>
                <a:schemeClr val="dk1"/>
              </a:solidFill>
              <a:latin typeface="Calibri"/>
              <a:ea typeface="Calibri"/>
              <a:cs typeface="Calibri"/>
              <a:sym typeface="Calibri"/>
            </a:endParaRPr>
          </a:p>
        </p:txBody>
      </p:sp>
      <p:sp>
        <p:nvSpPr>
          <p:cNvPr id="368" name="Google Shape;368;p9"/>
          <p:cNvSpPr/>
          <p:nvPr/>
        </p:nvSpPr>
        <p:spPr>
          <a:xfrm>
            <a:off x="4608790" y="2705576"/>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601170"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712970" y="2786896"/>
            <a:ext cx="162437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Deployment &amp; Cloud Architecture</a:t>
            </a:r>
            <a:endParaRPr sz="700">
              <a:solidFill>
                <a:schemeClr val="dk1"/>
              </a:solidFill>
              <a:latin typeface="Calibri"/>
              <a:ea typeface="Calibri"/>
              <a:cs typeface="Calibri"/>
              <a:sym typeface="Calibri"/>
            </a:endParaRPr>
          </a:p>
        </p:txBody>
      </p:sp>
      <p:sp>
        <p:nvSpPr>
          <p:cNvPr id="371" name="Google Shape;371;p9"/>
          <p:cNvSpPr/>
          <p:nvPr/>
        </p:nvSpPr>
        <p:spPr>
          <a:xfrm>
            <a:off x="4712970" y="2946202"/>
            <a:ext cx="3952875"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application is containerized using Docker for portability and environment consistency. Deployment to cloud platforms (e.g., Streamlit Community Cloud or AWS EC2 instances) ensures high availability and scalability. The architecture is designed for ease of deployment, allowing for rapid iteration and updates of the dashboard.</a:t>
            </a:r>
            <a:endParaRPr sz="550">
              <a:solidFill>
                <a:schemeClr val="dk1"/>
              </a:solidFill>
              <a:latin typeface="Calibri"/>
              <a:ea typeface="Calibri"/>
              <a:cs typeface="Calibri"/>
              <a:sym typeface="Calibri"/>
            </a:endParaRPr>
          </a:p>
        </p:txBody>
      </p:sp>
      <p:sp>
        <p:nvSpPr>
          <p:cNvPr id="372" name="Google Shape;372;p9"/>
          <p:cNvSpPr/>
          <p:nvPr/>
        </p:nvSpPr>
        <p:spPr>
          <a:xfrm>
            <a:off x="396835" y="3609499"/>
            <a:ext cx="218432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VS Code Implementation Screenshots:</a:t>
            </a:r>
            <a:endParaRPr sz="850">
              <a:solidFill>
                <a:schemeClr val="dk1"/>
              </a:solidFill>
              <a:latin typeface="Calibri"/>
              <a:ea typeface="Calibri"/>
              <a:cs typeface="Calibri"/>
              <a:sym typeface="Calibri"/>
            </a:endParaRPr>
          </a:p>
        </p:txBody>
      </p:sp>
      <p:pic>
        <p:nvPicPr>
          <p:cNvPr id="373" name="Google Shape;373;p9" descr="preencoded.png"/>
          <p:cNvPicPr preferRelativeResize="0"/>
          <p:nvPr/>
        </p:nvPicPr>
        <p:blipFill rotWithShape="1">
          <a:blip r:embed="rId4">
            <a:alphaModFix/>
          </a:blip>
          <a:srcRect/>
          <a:stretch/>
        </p:blipFill>
        <p:spPr>
          <a:xfrm>
            <a:off x="419695" y="3943232"/>
            <a:ext cx="2375059" cy="2653784"/>
          </a:xfrm>
          <a:prstGeom prst="rect">
            <a:avLst/>
          </a:prstGeom>
          <a:noFill/>
          <a:ln>
            <a:noFill/>
          </a:ln>
        </p:spPr>
      </p:pic>
      <p:sp>
        <p:nvSpPr>
          <p:cNvPr id="374" name="Google Shape;374;p9"/>
          <p:cNvSpPr/>
          <p:nvPr/>
        </p:nvSpPr>
        <p:spPr>
          <a:xfrm>
            <a:off x="396835" y="670012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Streamlit App Layout:</a:t>
            </a:r>
            <a:r>
              <a:rPr lang="en-US" sz="550">
                <a:solidFill>
                  <a:srgbClr val="454240"/>
                </a:solidFill>
                <a:latin typeface="DM Sans"/>
                <a:ea typeface="DM Sans"/>
                <a:cs typeface="DM Sans"/>
                <a:sym typeface="DM Sans"/>
              </a:rPr>
              <a:t> Visualizing the main structure and sidebar navigation of the dashboard.</a:t>
            </a:r>
            <a:endParaRPr sz="550">
              <a:solidFill>
                <a:schemeClr val="dk1"/>
              </a:solidFill>
              <a:latin typeface="Calibri"/>
              <a:ea typeface="Calibri"/>
              <a:cs typeface="Calibri"/>
              <a:sym typeface="Calibri"/>
            </a:endParaRPr>
          </a:p>
        </p:txBody>
      </p:sp>
      <p:pic>
        <p:nvPicPr>
          <p:cNvPr id="375" name="Google Shape;375;p9" descr="preencoded.png"/>
          <p:cNvPicPr preferRelativeResize="0"/>
          <p:nvPr/>
        </p:nvPicPr>
        <p:blipFill rotWithShape="1">
          <a:blip r:embed="rId5">
            <a:alphaModFix/>
          </a:blip>
          <a:srcRect/>
          <a:stretch/>
        </p:blipFill>
        <p:spPr>
          <a:xfrm>
            <a:off x="396835" y="6900863"/>
            <a:ext cx="5427702" cy="5184338"/>
          </a:xfrm>
          <a:prstGeom prst="rect">
            <a:avLst/>
          </a:prstGeom>
          <a:noFill/>
          <a:ln>
            <a:noFill/>
          </a:ln>
        </p:spPr>
      </p:pic>
      <p:sp>
        <p:nvSpPr>
          <p:cNvPr id="376" name="Google Shape;376;p9"/>
          <p:cNvSpPr/>
          <p:nvPr/>
        </p:nvSpPr>
        <p:spPr>
          <a:xfrm>
            <a:off x="396835" y="12168068"/>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Data Loading &amp; Preprocessing:</a:t>
            </a:r>
            <a:r>
              <a:rPr lang="en-US" sz="550">
                <a:solidFill>
                  <a:srgbClr val="454240"/>
                </a:solidFill>
                <a:latin typeface="DM Sans"/>
                <a:ea typeface="DM Sans"/>
                <a:cs typeface="DM Sans"/>
                <a:sym typeface="DM Sans"/>
              </a:rPr>
              <a:t> Illustrating key functions for efficient data ingestion and initial cleaning.</a:t>
            </a:r>
            <a:endParaRPr sz="550">
              <a:solidFill>
                <a:schemeClr val="dk1"/>
              </a:solidFill>
              <a:latin typeface="Calibri"/>
              <a:ea typeface="Calibri"/>
              <a:cs typeface="Calibri"/>
              <a:sym typeface="Calibri"/>
            </a:endParaRPr>
          </a:p>
        </p:txBody>
      </p:sp>
      <p:pic>
        <p:nvPicPr>
          <p:cNvPr id="377" name="Google Shape;377;p9" descr="preencoded.png"/>
          <p:cNvPicPr preferRelativeResize="0"/>
          <p:nvPr/>
        </p:nvPicPr>
        <p:blipFill rotWithShape="1">
          <a:blip r:embed="rId6">
            <a:alphaModFix/>
          </a:blip>
          <a:srcRect/>
          <a:stretch/>
        </p:blipFill>
        <p:spPr>
          <a:xfrm>
            <a:off x="396835" y="12368808"/>
            <a:ext cx="5128260" cy="5570220"/>
          </a:xfrm>
          <a:prstGeom prst="rect">
            <a:avLst/>
          </a:prstGeom>
          <a:noFill/>
          <a:ln>
            <a:noFill/>
          </a:ln>
        </p:spPr>
      </p:pic>
      <p:sp>
        <p:nvSpPr>
          <p:cNvPr id="378" name="Google Shape;378;p9"/>
          <p:cNvSpPr/>
          <p:nvPr/>
        </p:nvSpPr>
        <p:spPr>
          <a:xfrm>
            <a:off x="396835" y="18021895"/>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Interactive Chart Generation:</a:t>
            </a:r>
            <a:r>
              <a:rPr lang="en-US" sz="550">
                <a:solidFill>
                  <a:srgbClr val="454240"/>
                </a:solidFill>
                <a:latin typeface="DM Sans"/>
                <a:ea typeface="DM Sans"/>
                <a:cs typeface="DM Sans"/>
                <a:sym typeface="DM Sans"/>
              </a:rPr>
              <a:t> Code snippets demonstrating how Plotly creates dynamic visualizations.</a:t>
            </a:r>
            <a:endParaRPr sz="550">
              <a:solidFill>
                <a:schemeClr val="dk1"/>
              </a:solidFill>
              <a:latin typeface="Calibri"/>
              <a:ea typeface="Calibri"/>
              <a:cs typeface="Calibri"/>
              <a:sym typeface="Calibri"/>
            </a:endParaRPr>
          </a:p>
        </p:txBody>
      </p:sp>
      <p:pic>
        <p:nvPicPr>
          <p:cNvPr id="379" name="Google Shape;379;p9" descr="preencoded.png"/>
          <p:cNvPicPr preferRelativeResize="0"/>
          <p:nvPr/>
        </p:nvPicPr>
        <p:blipFill rotWithShape="1">
          <a:blip r:embed="rId7">
            <a:alphaModFix/>
          </a:blip>
          <a:srcRect/>
          <a:stretch/>
        </p:blipFill>
        <p:spPr>
          <a:xfrm>
            <a:off x="396835" y="18222635"/>
            <a:ext cx="5427702" cy="6554391"/>
          </a:xfrm>
          <a:prstGeom prst="rect">
            <a:avLst/>
          </a:prstGeom>
          <a:noFill/>
          <a:ln>
            <a:noFill/>
          </a:ln>
        </p:spPr>
      </p:pic>
      <p:sp>
        <p:nvSpPr>
          <p:cNvPr id="380" name="Google Shape;380;p9"/>
          <p:cNvSpPr/>
          <p:nvPr/>
        </p:nvSpPr>
        <p:spPr>
          <a:xfrm>
            <a:off x="396835" y="2485989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Utility Functions &amp; Configuration:</a:t>
            </a:r>
            <a:r>
              <a:rPr lang="en-US" sz="550">
                <a:solidFill>
                  <a:srgbClr val="454240"/>
                </a:solidFill>
                <a:latin typeface="DM Sans"/>
                <a:ea typeface="DM Sans"/>
                <a:cs typeface="DM Sans"/>
                <a:sym typeface="DM Sans"/>
              </a:rPr>
              <a:t> Displaying supporting code for helper functions and project settings.</a:t>
            </a:r>
            <a:endParaRPr sz="550">
              <a:solidFill>
                <a:schemeClr val="dk1"/>
              </a:solidFill>
              <a:latin typeface="Calibri"/>
              <a:ea typeface="Calibri"/>
              <a:cs typeface="Calibri"/>
              <a:sym typeface="Calibri"/>
            </a:endParaRPr>
          </a:p>
        </p:txBody>
      </p:sp>
      <p:sp>
        <p:nvSpPr>
          <p:cNvPr id="381" name="Google Shape;381;p9"/>
          <p:cNvSpPr/>
          <p:nvPr/>
        </p:nvSpPr>
        <p:spPr>
          <a:xfrm>
            <a:off x="396835" y="25060632"/>
            <a:ext cx="8350329" cy="313015"/>
          </a:xfrm>
          <a:prstGeom prst="roundRect">
            <a:avLst>
              <a:gd name="adj" fmla="val 9892"/>
            </a:avLst>
          </a:prstGeom>
          <a:solidFill>
            <a:srgbClr val="F3E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9" descr="preencoded.png"/>
          <p:cNvPicPr preferRelativeResize="0"/>
          <p:nvPr/>
        </p:nvPicPr>
        <p:blipFill rotWithShape="1">
          <a:blip r:embed="rId8">
            <a:alphaModFix/>
          </a:blip>
          <a:srcRect/>
          <a:stretch/>
        </p:blipFill>
        <p:spPr>
          <a:xfrm>
            <a:off x="470535" y="25171956"/>
            <a:ext cx="92035" cy="73700"/>
          </a:xfrm>
          <a:prstGeom prst="rect">
            <a:avLst/>
          </a:prstGeom>
          <a:noFill/>
          <a:ln>
            <a:noFill/>
          </a:ln>
        </p:spPr>
      </p:pic>
      <p:sp>
        <p:nvSpPr>
          <p:cNvPr id="383" name="Google Shape;383;p9"/>
          <p:cNvSpPr/>
          <p:nvPr/>
        </p:nvSpPr>
        <p:spPr>
          <a:xfrm>
            <a:off x="636270" y="25152668"/>
            <a:ext cx="8037195"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000000"/>
              </a:buClr>
              <a:buSzPts val="550"/>
              <a:buFont typeface="DM Sans"/>
              <a:buNone/>
            </a:pPr>
            <a:r>
              <a:rPr lang="en-US" sz="550">
                <a:solidFill>
                  <a:srgbClr val="000000"/>
                </a:solidFill>
                <a:latin typeface="DM Sans"/>
                <a:ea typeface="DM Sans"/>
                <a:cs typeface="DM Sans"/>
                <a:sym typeface="DM Sans"/>
              </a:rPr>
              <a:t>Comprehensive code documentation, unit tests, and the full project environment are available in the linked VS Code repository, emphasizing our commitment to reproducible and maintainable code.</a:t>
            </a:r>
            <a:endParaRPr sz="5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5140</Words>
  <Application>Microsoft Office PowerPoint</Application>
  <PresentationFormat>Custom</PresentationFormat>
  <Paragraphs>248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Libre Baskerville</vt:lpstr>
      <vt:lpstr>DM Sans</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MITADRU</dc:creator>
  <cp:lastModifiedBy>Mitadru Karmakar</cp:lastModifiedBy>
  <cp:revision>1</cp:revision>
  <dcterms:created xsi:type="dcterms:W3CDTF">2025-11-07T17:44:10Z</dcterms:created>
  <dcterms:modified xsi:type="dcterms:W3CDTF">2025-11-07T18:24:07Z</dcterms:modified>
</cp:coreProperties>
</file>